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92" r:id="rId1"/>
  </p:sldMasterIdLst>
  <p:notesMasterIdLst>
    <p:notesMasterId r:id="rId17"/>
  </p:notesMasterIdLst>
  <p:sldIdLst>
    <p:sldId id="257" r:id="rId2"/>
    <p:sldId id="1203" r:id="rId3"/>
    <p:sldId id="1211" r:id="rId4"/>
    <p:sldId id="275" r:id="rId5"/>
    <p:sldId id="1212" r:id="rId6"/>
    <p:sldId id="1206" r:id="rId7"/>
    <p:sldId id="1207" r:id="rId8"/>
    <p:sldId id="1208" r:id="rId9"/>
    <p:sldId id="1213" r:id="rId10"/>
    <p:sldId id="1240" r:id="rId11"/>
    <p:sldId id="1224" r:id="rId12"/>
    <p:sldId id="1234" r:id="rId13"/>
    <p:sldId id="1231" r:id="rId14"/>
    <p:sldId id="1237" r:id="rId15"/>
    <p:sldId id="123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  <a:srgbClr val="DAD3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1"/>
    <p:restoredTop sz="96587" autoAdjust="0"/>
  </p:normalViewPr>
  <p:slideViewPr>
    <p:cSldViewPr snapToGrid="0" snapToObjects="1">
      <p:cViewPr varScale="1">
        <p:scale>
          <a:sx n="99" d="100"/>
          <a:sy n="99" d="100"/>
        </p:scale>
        <p:origin x="95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443AD-FCE8-FF4B-86A5-5377BA8A48BE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DF412-4535-A048-AEA3-68040C362C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9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61EF2-EC1B-430C-B8C6-811B5F57B0A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9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DF412-4535-A048-AEA3-68040C362CF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33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DF412-4535-A048-AEA3-68040C362CF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884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DF412-4535-A048-AEA3-68040C362CF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24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DF412-4535-A048-AEA3-68040C362CF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367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DF412-4535-A048-AEA3-68040C362CF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075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261EF2-EC1B-430C-B8C6-811B5F57B0A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64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DF412-4535-A048-AEA3-68040C362CF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50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DF412-4535-A048-AEA3-68040C362C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693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DF412-4535-A048-AEA3-68040C362CF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75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DF412-4535-A048-AEA3-68040C362CF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05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DF412-4535-A048-AEA3-68040C362CF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296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32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33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274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804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331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156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932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75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28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24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41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50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3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19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75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5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6247A-C1C1-724B-B4CE-7C93F50E73AB}" type="datetimeFigureOut">
              <a:rPr lang="en-US" smtClean="0"/>
              <a:t>5/24/2021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6CD4A-FA40-9F4D-9294-4274E7F0EF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373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hyperlink" Target="mailto:ncollar@wrightwater.com" TargetMode="External"/><Relationship Id="rId7" Type="http://schemas.openxmlformats.org/officeDocument/2006/relationships/image" Target="../media/image10.jpeg"/><Relationship Id="rId2" Type="http://schemas.openxmlformats.org/officeDocument/2006/relationships/hyperlink" Target="mailto:aearles@wrightwater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hyperlink" Target="mailto:wlorenz@wrightwater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jpeg"/><Relationship Id="rId10" Type="http://schemas.openxmlformats.org/officeDocument/2006/relationships/image" Target="../media/image19.JPG"/><Relationship Id="rId4" Type="http://schemas.openxmlformats.org/officeDocument/2006/relationships/image" Target="../media/image13.tiff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B95C96-68BB-4BBE-85DE-1F7BBD850F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2332" y="6277066"/>
            <a:ext cx="1257961" cy="452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D6DC43-0209-4042-B49E-3E06F90CC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692" y="2574310"/>
            <a:ext cx="6420524" cy="2667164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chemeClr val="accent4"/>
                </a:solidFill>
              </a:rPr>
              <a:t>POST-FIRE HYDROLOGIC HAZARDS &amp; MITIGATION STRATEGIES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n-US" sz="2200" i="1" dirty="0">
                <a:solidFill>
                  <a:schemeClr val="bg1"/>
                </a:solidFill>
              </a:rPr>
              <a:t>for</a:t>
            </a:r>
            <a:br>
              <a:rPr lang="en-US" sz="28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600" dirty="0"/>
              <a:t>Communities in Colorado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41B36E7-1F8B-3046-8B29-29F3BC4CE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0275" y="401901"/>
            <a:ext cx="6074083" cy="78464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j-lt"/>
              </a:rPr>
              <a:t>Colorado Intergovernmental Risk Sharing Agency</a:t>
            </a:r>
            <a:endParaRPr lang="en-US" sz="1600" dirty="0">
              <a:latin typeface="+mj-lt"/>
            </a:endParaRPr>
          </a:p>
          <a:p>
            <a:pPr algn="ctr"/>
            <a:r>
              <a:rPr lang="en-US" sz="1600" i="1" dirty="0">
                <a:latin typeface="+mj-lt"/>
              </a:rPr>
              <a:t>Discussion Panel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C7FFDE80-C9B2-AB4C-A5DD-2D2E1FB14A2E}"/>
              </a:ext>
            </a:extLst>
          </p:cNvPr>
          <p:cNvSpPr txBox="1">
            <a:spLocks/>
          </p:cNvSpPr>
          <p:nvPr/>
        </p:nvSpPr>
        <p:spPr>
          <a:xfrm>
            <a:off x="313227" y="5599684"/>
            <a:ext cx="7408075" cy="11303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0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+mj-lt"/>
              </a:rPr>
              <a:t>Andrew Earles,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Ph.D., P.E., CPESC  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+mj-lt"/>
              </a:rPr>
              <a:t>Natalie Collar,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CFM, HIT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+mj-lt"/>
              </a:rPr>
              <a:t>Wayne Lorenz, </a:t>
            </a:r>
            <a:r>
              <a:rPr lang="en-US" sz="1600" dirty="0">
                <a:solidFill>
                  <a:schemeClr val="bg1"/>
                </a:solidFill>
                <a:latin typeface="+mj-lt"/>
              </a:rPr>
              <a:t>P.E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0"/>
              </a:spcBef>
            </a:pPr>
            <a:r>
              <a:rPr lang="en-US" i="1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</a:rPr>
              <a:t>Wright Water Engineers, Inc.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8AA975-D083-ED41-BAED-FCDDD9D0C756}"/>
              </a:ext>
            </a:extLst>
          </p:cNvPr>
          <p:cNvGrpSpPr/>
          <p:nvPr/>
        </p:nvGrpSpPr>
        <p:grpSpPr>
          <a:xfrm>
            <a:off x="7572078" y="2844801"/>
            <a:ext cx="844550" cy="1158875"/>
            <a:chOff x="8013700" y="2844800"/>
            <a:chExt cx="844550" cy="115887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18D64AF-BE64-6C4B-ACCA-1001E501DA6E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689EB65-CB92-0D44-AF68-8CE1DBAC8006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2228A99-A919-BB4A-87D7-D44658C914E3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7519EEC-B3EC-7845-B193-7F5CAE688107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0779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3638-36F9-C542-845C-887FEA0B3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Debris retention – debris nets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9DD0A5-7074-D24A-83B5-D1E337D0707D}"/>
              </a:ext>
            </a:extLst>
          </p:cNvPr>
          <p:cNvGrpSpPr/>
          <p:nvPr/>
        </p:nvGrpSpPr>
        <p:grpSpPr>
          <a:xfrm>
            <a:off x="1667763" y="247837"/>
            <a:ext cx="5790666" cy="249124"/>
            <a:chOff x="1689534" y="193249"/>
            <a:chExt cx="5790666" cy="249124"/>
          </a:xfrm>
        </p:grpSpPr>
        <p:sp>
          <p:nvSpPr>
            <p:cNvPr id="4" name="Arrow: Pentagon 10">
              <a:extLst>
                <a:ext uri="{FF2B5EF4-FFF2-40B4-BE49-F238E27FC236}">
                  <a16:creationId xmlns:a16="http://schemas.microsoft.com/office/drawing/2014/main" id="{51A6E545-B157-E846-B763-128D1AACD9E8}"/>
                </a:ext>
              </a:extLst>
            </p:cNvPr>
            <p:cNvSpPr/>
            <p:nvPr/>
          </p:nvSpPr>
          <p:spPr>
            <a:xfrm>
              <a:off x="5456232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5" name="Arrow: Pentagon 9">
              <a:extLst>
                <a:ext uri="{FF2B5EF4-FFF2-40B4-BE49-F238E27FC236}">
                  <a16:creationId xmlns:a16="http://schemas.microsoft.com/office/drawing/2014/main" id="{C0B1988F-F35E-654F-B104-8A711D4242AF}"/>
                </a:ext>
              </a:extLst>
            </p:cNvPr>
            <p:cNvSpPr/>
            <p:nvPr/>
          </p:nvSpPr>
          <p:spPr>
            <a:xfrm>
              <a:off x="3551357" y="216854"/>
              <a:ext cx="2023968" cy="162640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6" name="Arrow: Pentagon 1">
              <a:extLst>
                <a:ext uri="{FF2B5EF4-FFF2-40B4-BE49-F238E27FC236}">
                  <a16:creationId xmlns:a16="http://schemas.microsoft.com/office/drawing/2014/main" id="{CB4DAA6D-39D4-F646-8DC4-BECE5925FC00}"/>
                </a:ext>
              </a:extLst>
            </p:cNvPr>
            <p:cNvSpPr/>
            <p:nvPr/>
          </p:nvSpPr>
          <p:spPr>
            <a:xfrm>
              <a:off x="1689534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8F8B04-9D7B-494A-BEB0-C0BFC9E0103F}"/>
                </a:ext>
              </a:extLst>
            </p:cNvPr>
            <p:cNvSpPr txBox="1"/>
            <p:nvPr/>
          </p:nvSpPr>
          <p:spPr>
            <a:xfrm>
              <a:off x="1834061" y="203077"/>
              <a:ext cx="179728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POST-FIRE HAZARDS &amp; VARs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6822C3-992E-6948-B31E-41F20B574DFC}"/>
                </a:ext>
              </a:extLst>
            </p:cNvPr>
            <p:cNvSpPr txBox="1"/>
            <p:nvPr/>
          </p:nvSpPr>
          <p:spPr>
            <a:xfrm>
              <a:off x="4193461" y="193249"/>
              <a:ext cx="89479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latin typeface="Avenir Next LT Pro Light" panose="020B0304020202020204" pitchFamily="34" charset="0"/>
                </a:rPr>
                <a:t>MITIGATION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30D3CD-6ABD-8844-A03E-D112B3F4C315}"/>
                </a:ext>
              </a:extLst>
            </p:cNvPr>
            <p:cNvSpPr txBox="1"/>
            <p:nvPr/>
          </p:nvSpPr>
          <p:spPr>
            <a:xfrm>
              <a:off x="5663428" y="199720"/>
              <a:ext cx="1702710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WARNING &amp; EVACUATION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94B9E3F-3098-5646-8750-0D10169A2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7684" y="2153311"/>
            <a:ext cx="7064830" cy="443798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5932C-4975-C64F-B490-C238C96BAFA2}"/>
              </a:ext>
            </a:extLst>
          </p:cNvPr>
          <p:cNvSpPr txBox="1"/>
          <p:nvPr/>
        </p:nvSpPr>
        <p:spPr>
          <a:xfrm>
            <a:off x="5358708" y="6272768"/>
            <a:ext cx="2747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Source: https://www.geobrugg.com/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7B609-0A67-F34C-B536-3D49F165EB2B}"/>
              </a:ext>
            </a:extLst>
          </p:cNvPr>
          <p:cNvGrpSpPr/>
          <p:nvPr/>
        </p:nvGrpSpPr>
        <p:grpSpPr>
          <a:xfrm>
            <a:off x="8013700" y="700315"/>
            <a:ext cx="844550" cy="1158875"/>
            <a:chOff x="8013700" y="2844800"/>
            <a:chExt cx="844550" cy="1158875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80F7378-0E35-4E46-A2B8-B8CF798DEAF6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0AE071D-72BB-BC48-B3B2-E9114266095A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6AB58C-8F38-B74E-8403-2114AB5815C4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5149498-185F-7F49-9483-FEA3AFD360BE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2755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855E7-5B66-AC41-A744-EFA14552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3200"/>
            <a:ext cx="7571232" cy="135331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accent4"/>
                </a:solidFill>
              </a:rPr>
              <a:t>Warning &amp; Evacuation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23449C-794E-E44A-B54D-917616E9F905}"/>
              </a:ext>
            </a:extLst>
          </p:cNvPr>
          <p:cNvGrpSpPr/>
          <p:nvPr/>
        </p:nvGrpSpPr>
        <p:grpSpPr>
          <a:xfrm>
            <a:off x="8013700" y="2844800"/>
            <a:ext cx="844550" cy="1158875"/>
            <a:chOff x="8013700" y="2844800"/>
            <a:chExt cx="844550" cy="11588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1A8EA03F-6E35-2D40-B6B2-9A064FE1B51D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385267D-E2B9-D240-B41B-462915961A61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33456A-99A8-A544-AB3C-3C179D085EAE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A1416CC-B031-D747-8952-29C5F68ECD3B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56278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45F91-73B2-1A45-BBDB-094DFE3EF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Install warning signs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DA84DE-9F53-F442-A807-AB884DC17117}"/>
              </a:ext>
            </a:extLst>
          </p:cNvPr>
          <p:cNvGrpSpPr/>
          <p:nvPr/>
        </p:nvGrpSpPr>
        <p:grpSpPr>
          <a:xfrm>
            <a:off x="8013700" y="700315"/>
            <a:ext cx="844550" cy="1158875"/>
            <a:chOff x="8013700" y="2844800"/>
            <a:chExt cx="844550" cy="11588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099EFB0-60D7-6946-86A8-99F6B842D909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A46DC7D8-3371-E645-8FA4-7ABF6FDEE6C9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AEDEC3A-8835-144E-910B-C899AB7409E1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DD58A29-E98B-D94D-BFAF-6F1AFC3D48D8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C:\Project Files\Boulder Wildfire\Photos\7-23-11_ip\DSCN0186.JPG">
            <a:extLst>
              <a:ext uri="{FF2B5EF4-FFF2-40B4-BE49-F238E27FC236}">
                <a16:creationId xmlns:a16="http://schemas.microsoft.com/office/drawing/2014/main" id="{88548D77-5E25-8542-9D58-15182535A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9915" y="2296885"/>
            <a:ext cx="3814763" cy="4038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A8A8764-57FA-F843-866C-28461C686C3E}"/>
              </a:ext>
            </a:extLst>
          </p:cNvPr>
          <p:cNvGrpSpPr/>
          <p:nvPr/>
        </p:nvGrpSpPr>
        <p:grpSpPr>
          <a:xfrm>
            <a:off x="1667763" y="247837"/>
            <a:ext cx="5790666" cy="249124"/>
            <a:chOff x="1689534" y="193249"/>
            <a:chExt cx="5790666" cy="249124"/>
          </a:xfrm>
        </p:grpSpPr>
        <p:sp>
          <p:nvSpPr>
            <p:cNvPr id="10" name="Arrow: Pentagon 10">
              <a:extLst>
                <a:ext uri="{FF2B5EF4-FFF2-40B4-BE49-F238E27FC236}">
                  <a16:creationId xmlns:a16="http://schemas.microsoft.com/office/drawing/2014/main" id="{6CB3FA04-529C-7D4E-99C5-2235CF109F41}"/>
                </a:ext>
              </a:extLst>
            </p:cNvPr>
            <p:cNvSpPr/>
            <p:nvPr/>
          </p:nvSpPr>
          <p:spPr>
            <a:xfrm>
              <a:off x="5456232" y="216854"/>
              <a:ext cx="2023968" cy="162640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1" name="Arrow: Pentagon 9">
              <a:extLst>
                <a:ext uri="{FF2B5EF4-FFF2-40B4-BE49-F238E27FC236}">
                  <a16:creationId xmlns:a16="http://schemas.microsoft.com/office/drawing/2014/main" id="{A2133948-9C15-9443-9BA9-EEF64E342668}"/>
                </a:ext>
              </a:extLst>
            </p:cNvPr>
            <p:cNvSpPr/>
            <p:nvPr/>
          </p:nvSpPr>
          <p:spPr>
            <a:xfrm>
              <a:off x="3551357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2" name="Arrow: Pentagon 1">
              <a:extLst>
                <a:ext uri="{FF2B5EF4-FFF2-40B4-BE49-F238E27FC236}">
                  <a16:creationId xmlns:a16="http://schemas.microsoft.com/office/drawing/2014/main" id="{45DE0F58-DE7B-E743-8C5E-4CDC77730D76}"/>
                </a:ext>
              </a:extLst>
            </p:cNvPr>
            <p:cNvSpPr/>
            <p:nvPr/>
          </p:nvSpPr>
          <p:spPr>
            <a:xfrm>
              <a:off x="1689534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13A701-5AF9-AA43-B7AC-CA20E931C4A2}"/>
                </a:ext>
              </a:extLst>
            </p:cNvPr>
            <p:cNvSpPr txBox="1"/>
            <p:nvPr/>
          </p:nvSpPr>
          <p:spPr>
            <a:xfrm>
              <a:off x="1834061" y="203077"/>
              <a:ext cx="179728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POST-FIRE HAZARDS &amp; VARs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739ED6-6C98-3E43-A70A-BD9E558F0B93}"/>
                </a:ext>
              </a:extLst>
            </p:cNvPr>
            <p:cNvSpPr txBox="1"/>
            <p:nvPr/>
          </p:nvSpPr>
          <p:spPr>
            <a:xfrm>
              <a:off x="4193461" y="193249"/>
              <a:ext cx="89479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MITIGATION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7C7FBE1-EA5E-7340-A73D-F2299265A0AD}"/>
                </a:ext>
              </a:extLst>
            </p:cNvPr>
            <p:cNvSpPr txBox="1"/>
            <p:nvPr/>
          </p:nvSpPr>
          <p:spPr>
            <a:xfrm>
              <a:off x="5663428" y="199720"/>
              <a:ext cx="1702710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latin typeface="Avenir Next LT Pro Light" panose="020B0304020202020204" pitchFamily="34" charset="0"/>
                </a:rPr>
                <a:t>WARNING &amp; EVACUATION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239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3476-20A2-BB49-954C-1A1DB3F65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Determine thresholds for warning &amp; evacuation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96E55-A6BC-5442-9DF5-624293D3D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53" y="2540073"/>
            <a:ext cx="3951461" cy="35993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Rules of thumb in Colorado:</a:t>
            </a:r>
          </a:p>
          <a:p>
            <a:r>
              <a:rPr lang="en-US" sz="2000" dirty="0"/>
              <a:t>0.25 inches of rain in 15-minutes on steep, severely burned slopes will generate runoff, mud, and debris</a:t>
            </a:r>
          </a:p>
          <a:p>
            <a:r>
              <a:rPr lang="en-US" sz="2000" dirty="0"/>
              <a:t>2-year rainfall event may trigger 10- to 100-year runoff response containing significant debris in severely burned watersheds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9C490F-8CD7-B748-8D6A-3B3B70B85F5C}"/>
              </a:ext>
            </a:extLst>
          </p:cNvPr>
          <p:cNvGrpSpPr/>
          <p:nvPr/>
        </p:nvGrpSpPr>
        <p:grpSpPr>
          <a:xfrm>
            <a:off x="8013700" y="700315"/>
            <a:ext cx="844550" cy="1158875"/>
            <a:chOff x="8013700" y="2844800"/>
            <a:chExt cx="844550" cy="115887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59E3565-9C9D-BD47-80CD-A1A0E74CFBFA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BA3E593-7326-F44A-ADDA-EED4590C7A01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255E8C5-5544-424B-A935-D3CDEDDD394E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2D702C5-6BDF-E44B-AC53-60F17E1F3D3F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11" descr="DSCN0464.JPG">
            <a:extLst>
              <a:ext uri="{FF2B5EF4-FFF2-40B4-BE49-F238E27FC236}">
                <a16:creationId xmlns:a16="http://schemas.microsoft.com/office/drawing/2014/main" id="{6D85C475-35DE-7C46-854F-335197AD2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1354" y="2601383"/>
            <a:ext cx="4703032" cy="352727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8562F76-2A96-EB40-92BC-E011A94E6708}"/>
              </a:ext>
            </a:extLst>
          </p:cNvPr>
          <p:cNvGrpSpPr/>
          <p:nvPr/>
        </p:nvGrpSpPr>
        <p:grpSpPr>
          <a:xfrm>
            <a:off x="1667763" y="247837"/>
            <a:ext cx="5790666" cy="249124"/>
            <a:chOff x="1689534" y="193249"/>
            <a:chExt cx="5790666" cy="249124"/>
          </a:xfrm>
        </p:grpSpPr>
        <p:sp>
          <p:nvSpPr>
            <p:cNvPr id="11" name="Arrow: Pentagon 10">
              <a:extLst>
                <a:ext uri="{FF2B5EF4-FFF2-40B4-BE49-F238E27FC236}">
                  <a16:creationId xmlns:a16="http://schemas.microsoft.com/office/drawing/2014/main" id="{82F094D6-CD0E-0241-94CB-2006CC1F23E2}"/>
                </a:ext>
              </a:extLst>
            </p:cNvPr>
            <p:cNvSpPr/>
            <p:nvPr/>
          </p:nvSpPr>
          <p:spPr>
            <a:xfrm>
              <a:off x="5456232" y="216854"/>
              <a:ext cx="2023968" cy="162640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2" name="Arrow: Pentagon 9">
              <a:extLst>
                <a:ext uri="{FF2B5EF4-FFF2-40B4-BE49-F238E27FC236}">
                  <a16:creationId xmlns:a16="http://schemas.microsoft.com/office/drawing/2014/main" id="{C39F5123-191D-2A4F-BA97-CF965A438CA6}"/>
                </a:ext>
              </a:extLst>
            </p:cNvPr>
            <p:cNvSpPr/>
            <p:nvPr/>
          </p:nvSpPr>
          <p:spPr>
            <a:xfrm>
              <a:off x="3551357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3" name="Arrow: Pentagon 1">
              <a:extLst>
                <a:ext uri="{FF2B5EF4-FFF2-40B4-BE49-F238E27FC236}">
                  <a16:creationId xmlns:a16="http://schemas.microsoft.com/office/drawing/2014/main" id="{734594F7-175A-9449-A9DB-57526BD238D3}"/>
                </a:ext>
              </a:extLst>
            </p:cNvPr>
            <p:cNvSpPr/>
            <p:nvPr/>
          </p:nvSpPr>
          <p:spPr>
            <a:xfrm>
              <a:off x="1689534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0F20B7-F0BD-664C-AAE6-27394157F595}"/>
                </a:ext>
              </a:extLst>
            </p:cNvPr>
            <p:cNvSpPr txBox="1"/>
            <p:nvPr/>
          </p:nvSpPr>
          <p:spPr>
            <a:xfrm>
              <a:off x="1834061" y="203077"/>
              <a:ext cx="179728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POST-FIRE HAZARDS &amp; VARs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DF1D94B-F2BE-BB4D-A900-016A3EE3E089}"/>
                </a:ext>
              </a:extLst>
            </p:cNvPr>
            <p:cNvSpPr txBox="1"/>
            <p:nvPr/>
          </p:nvSpPr>
          <p:spPr>
            <a:xfrm>
              <a:off x="4193461" y="193249"/>
              <a:ext cx="89479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MITIGATION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88B81D-B818-F241-89B7-82A126CEFC82}"/>
                </a:ext>
              </a:extLst>
            </p:cNvPr>
            <p:cNvSpPr txBox="1"/>
            <p:nvPr/>
          </p:nvSpPr>
          <p:spPr>
            <a:xfrm>
              <a:off x="5663428" y="199720"/>
              <a:ext cx="1702710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latin typeface="Avenir Next LT Pro Light" panose="020B0304020202020204" pitchFamily="34" charset="0"/>
                </a:rPr>
                <a:t>WARNING &amp; EVACUATION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070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E30B6-3A87-2D43-A593-D0D7E5313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Resources for recovery - CWCB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2E3B9-9302-EB4B-90AC-CEF2C91298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639" y="2100942"/>
            <a:ext cx="7875215" cy="461554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F2998F-BDB7-4C45-B7E9-848CD9C34C21}"/>
              </a:ext>
            </a:extLst>
          </p:cNvPr>
          <p:cNvSpPr/>
          <p:nvPr/>
        </p:nvSpPr>
        <p:spPr>
          <a:xfrm>
            <a:off x="2398198" y="117120"/>
            <a:ext cx="4142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https://www.coloradoewp.com/home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84C82A-AB25-504C-9221-AF830A5CA735}"/>
              </a:ext>
            </a:extLst>
          </p:cNvPr>
          <p:cNvGrpSpPr/>
          <p:nvPr/>
        </p:nvGrpSpPr>
        <p:grpSpPr>
          <a:xfrm>
            <a:off x="8013700" y="700315"/>
            <a:ext cx="844550" cy="1158875"/>
            <a:chOff x="8013700" y="2844800"/>
            <a:chExt cx="844550" cy="115887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7E29899-650D-D34E-ABC3-79E19AF96409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6BD2EB2-82DE-7A4F-99D0-F3D6ED4DD665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C201B46-439D-1D45-833D-80F82C5B412A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34CEE1F-0E52-6341-B0A9-ED76D503CAD9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2484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F4F8A-6F1C-3745-BD9B-BD09937CF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accent4"/>
                </a:solidFill>
              </a:rPr>
              <a:t>Questions, Answers, &amp; 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D04D6-5C27-CE49-B593-501080BBB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1639" y="4245996"/>
            <a:ext cx="7672561" cy="2509387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Andrew Earles, Ph.D., P.E., CPESC &amp; Natalie Collar, CFM, HIT, Wayne Lorenz, P.E.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Wright Water Engineers, Inc.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aearles@wrightwater.com</a:t>
            </a:r>
            <a:endParaRPr lang="en-US">
              <a:solidFill>
                <a:srgbClr val="002060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ncollar@wrightwater.com</a:t>
            </a:r>
            <a:r>
              <a:rPr lang="en-US">
                <a:solidFill>
                  <a:srgbClr val="002060"/>
                </a:solidFill>
              </a:rPr>
              <a:t>  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wlorenz@wrightwater.com</a:t>
            </a:r>
            <a:r>
              <a:rPr lang="en-US">
                <a:solidFill>
                  <a:srgbClr val="002060"/>
                </a:solidFill>
              </a:rPr>
              <a:t>  </a:t>
            </a:r>
            <a:endParaRPr lang="en-US">
              <a:solidFill>
                <a:schemeClr val="bg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</a:rPr>
              <a:t>(303) 480 1700</a:t>
            </a:r>
          </a:p>
          <a:p>
            <a:pPr algn="l"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8A9530-EFFF-AD4A-AA0A-04316B01DA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3132" y="6302466"/>
            <a:ext cx="1257961" cy="4529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CDD0A94-42DE-B14B-BB13-3037E57C3542}"/>
              </a:ext>
            </a:extLst>
          </p:cNvPr>
          <p:cNvGrpSpPr/>
          <p:nvPr/>
        </p:nvGrpSpPr>
        <p:grpSpPr>
          <a:xfrm>
            <a:off x="8013700" y="2844800"/>
            <a:ext cx="844550" cy="1158875"/>
            <a:chOff x="8013700" y="2844800"/>
            <a:chExt cx="844550" cy="115887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BFD1026-489C-914F-8BB4-2603015263A6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3923903-92F8-7043-8890-88670C6F5FFF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FAD3871-334C-9D40-8299-93BE16531B42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39FBB32-3F6A-9244-9E28-73D7994F4337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109B8F-A951-7A44-9B37-5B4FAAD69B3B}"/>
              </a:ext>
            </a:extLst>
          </p:cNvPr>
          <p:cNvGrpSpPr/>
          <p:nvPr/>
        </p:nvGrpSpPr>
        <p:grpSpPr>
          <a:xfrm>
            <a:off x="1667763" y="247837"/>
            <a:ext cx="5790666" cy="249124"/>
            <a:chOff x="1689534" y="193249"/>
            <a:chExt cx="5790666" cy="249124"/>
          </a:xfrm>
        </p:grpSpPr>
        <p:sp>
          <p:nvSpPr>
            <p:cNvPr id="14" name="Arrow: Pentagon 10">
              <a:extLst>
                <a:ext uri="{FF2B5EF4-FFF2-40B4-BE49-F238E27FC236}">
                  <a16:creationId xmlns:a16="http://schemas.microsoft.com/office/drawing/2014/main" id="{51632DBE-EE3C-5240-A2FE-295781060773}"/>
                </a:ext>
              </a:extLst>
            </p:cNvPr>
            <p:cNvSpPr/>
            <p:nvPr/>
          </p:nvSpPr>
          <p:spPr>
            <a:xfrm>
              <a:off x="5456232" y="216854"/>
              <a:ext cx="2023968" cy="162640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5" name="Arrow: Pentagon 9">
              <a:extLst>
                <a:ext uri="{FF2B5EF4-FFF2-40B4-BE49-F238E27FC236}">
                  <a16:creationId xmlns:a16="http://schemas.microsoft.com/office/drawing/2014/main" id="{C04EEDFB-AC34-3042-85A3-78C4342E3753}"/>
                </a:ext>
              </a:extLst>
            </p:cNvPr>
            <p:cNvSpPr/>
            <p:nvPr/>
          </p:nvSpPr>
          <p:spPr>
            <a:xfrm>
              <a:off x="3551357" y="216854"/>
              <a:ext cx="2023968" cy="162640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6" name="Arrow: Pentagon 1">
              <a:extLst>
                <a:ext uri="{FF2B5EF4-FFF2-40B4-BE49-F238E27FC236}">
                  <a16:creationId xmlns:a16="http://schemas.microsoft.com/office/drawing/2014/main" id="{3DB157E9-C24F-3340-8E54-8B7FF5269E5F}"/>
                </a:ext>
              </a:extLst>
            </p:cNvPr>
            <p:cNvSpPr/>
            <p:nvPr/>
          </p:nvSpPr>
          <p:spPr>
            <a:xfrm>
              <a:off x="1689534" y="216854"/>
              <a:ext cx="2023968" cy="162640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FA7C2B9-441C-D946-9078-633B412B4096}"/>
                </a:ext>
              </a:extLst>
            </p:cNvPr>
            <p:cNvSpPr txBox="1"/>
            <p:nvPr/>
          </p:nvSpPr>
          <p:spPr>
            <a:xfrm>
              <a:off x="1834061" y="203077"/>
              <a:ext cx="179728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latin typeface="Avenir Next LT Pro Light" panose="020B0304020202020204" pitchFamily="34" charset="0"/>
                </a:rPr>
                <a:t>POST-FIRE HAZARDS &amp; VARs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8AE792-4A02-DE46-AECE-94C672E89398}"/>
                </a:ext>
              </a:extLst>
            </p:cNvPr>
            <p:cNvSpPr txBox="1"/>
            <p:nvPr/>
          </p:nvSpPr>
          <p:spPr>
            <a:xfrm>
              <a:off x="4193461" y="193249"/>
              <a:ext cx="89479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latin typeface="Avenir Next LT Pro Light" panose="020B0304020202020204" pitchFamily="34" charset="0"/>
                </a:rPr>
                <a:t>MITIGATION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27FD5B-ACDD-7240-8545-F92E1F8757E4}"/>
                </a:ext>
              </a:extLst>
            </p:cNvPr>
            <p:cNvSpPr txBox="1"/>
            <p:nvPr/>
          </p:nvSpPr>
          <p:spPr>
            <a:xfrm>
              <a:off x="5663428" y="199720"/>
              <a:ext cx="1702710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latin typeface="Avenir Next LT Pro Light" panose="020B0304020202020204" pitchFamily="34" charset="0"/>
                </a:rPr>
                <a:t>WARNING &amp; EVACUATION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01BB48-41CB-3746-A1B3-8E6B5B6E59D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17716"/>
            <a:ext cx="2758058" cy="20685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Picture 3" descr="P7100055">
            <a:extLst>
              <a:ext uri="{FF2B5EF4-FFF2-40B4-BE49-F238E27FC236}">
                <a16:creationId xmlns:a16="http://schemas.microsoft.com/office/drawing/2014/main" id="{901ECDD9-95A8-3145-A0BB-BBFDDCDD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503" y="619716"/>
            <a:ext cx="2765830" cy="206654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965BA7C-4853-0E4F-9870-008BB3D0B9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043" y="608901"/>
            <a:ext cx="3289729" cy="20665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42671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855E7-5B66-AC41-A744-EFA14552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2" y="2743200"/>
            <a:ext cx="6868886" cy="135331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4"/>
                </a:solidFill>
              </a:rPr>
              <a:t>Post-fire Hydrologic Hazards &amp; Values at Risk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9BDCE4-5F25-9D4A-AA05-B7B47ABB429C}"/>
              </a:ext>
            </a:extLst>
          </p:cNvPr>
          <p:cNvGrpSpPr/>
          <p:nvPr/>
        </p:nvGrpSpPr>
        <p:grpSpPr>
          <a:xfrm>
            <a:off x="8013700" y="2844800"/>
            <a:ext cx="844550" cy="1158875"/>
            <a:chOff x="8013700" y="2844800"/>
            <a:chExt cx="844550" cy="11588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0792E4B-698A-014F-8D91-A4B7968B9D42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553E391-6BFB-FB4E-BDE9-B9DD6562315A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FA7F2ECA-94E6-5B44-B8BE-DE4B8E015F92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4E6AB0C-19C0-6248-BC9E-8A8DD5C04796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5928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89B7C-805F-CA49-85D1-E986C1683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1" y="631827"/>
            <a:ext cx="7502828" cy="583428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DE4200-1983-5645-8E21-42A1B4153C8C}"/>
              </a:ext>
            </a:extLst>
          </p:cNvPr>
          <p:cNvGrpSpPr/>
          <p:nvPr/>
        </p:nvGrpSpPr>
        <p:grpSpPr>
          <a:xfrm>
            <a:off x="3624943" y="2083711"/>
            <a:ext cx="5410199" cy="4674739"/>
            <a:chOff x="3624943" y="2083711"/>
            <a:chExt cx="5410199" cy="467473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7B65434-FC77-3244-B1B0-82B81082C29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24943" y="2083711"/>
              <a:ext cx="5410199" cy="4670741"/>
              <a:chOff x="3762019" y="2619733"/>
              <a:chExt cx="4266195" cy="368309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FE55B6A-86ED-0F46-BAB1-ACBF0C9496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62019" y="2619733"/>
                <a:ext cx="4266195" cy="3683097"/>
              </a:xfrm>
              <a:prstGeom prst="rect">
                <a:avLst/>
              </a:prstGeom>
              <a:ln w="19050">
                <a:solidFill>
                  <a:schemeClr val="bg1"/>
                </a:solidFill>
              </a:ln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B13ABEC-266C-C04B-A9FC-4390DAC7ED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62019" y="6060824"/>
                <a:ext cx="639536" cy="242006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6DE45BB-82F8-EC4B-AD4E-6CB8B7EAD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8486" y="5064629"/>
              <a:ext cx="1556656" cy="169382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A9802E-4471-304C-B803-3603A35113B7}"/>
              </a:ext>
            </a:extLst>
          </p:cNvPr>
          <p:cNvGrpSpPr/>
          <p:nvPr/>
        </p:nvGrpSpPr>
        <p:grpSpPr>
          <a:xfrm>
            <a:off x="8013700" y="700315"/>
            <a:ext cx="844550" cy="1158875"/>
            <a:chOff x="8013700" y="2844800"/>
            <a:chExt cx="844550" cy="115887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501EC53-1021-E64C-839E-5EFC5B048CD7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DDDFC7C-0FD5-3C49-8459-ED6BBCB20828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078BD84-6029-2F44-AF03-A78E1A5B24FA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92D6E6F-22FC-DB40-A3A0-3DE59F3B5C8E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9127668-98EC-1F4A-8DE9-AB626ED0B8AD}"/>
              </a:ext>
            </a:extLst>
          </p:cNvPr>
          <p:cNvGrpSpPr/>
          <p:nvPr/>
        </p:nvGrpSpPr>
        <p:grpSpPr>
          <a:xfrm>
            <a:off x="1667763" y="247837"/>
            <a:ext cx="5790666" cy="249124"/>
            <a:chOff x="1689534" y="193249"/>
            <a:chExt cx="5790666" cy="249124"/>
          </a:xfrm>
        </p:grpSpPr>
        <p:sp>
          <p:nvSpPr>
            <p:cNvPr id="14" name="Arrow: Pentagon 10">
              <a:extLst>
                <a:ext uri="{FF2B5EF4-FFF2-40B4-BE49-F238E27FC236}">
                  <a16:creationId xmlns:a16="http://schemas.microsoft.com/office/drawing/2014/main" id="{6760B2B2-1EEA-5B4B-BED6-D18499E7F09D}"/>
                </a:ext>
              </a:extLst>
            </p:cNvPr>
            <p:cNvSpPr/>
            <p:nvPr/>
          </p:nvSpPr>
          <p:spPr>
            <a:xfrm>
              <a:off x="5456232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5" name="Arrow: Pentagon 9">
              <a:extLst>
                <a:ext uri="{FF2B5EF4-FFF2-40B4-BE49-F238E27FC236}">
                  <a16:creationId xmlns:a16="http://schemas.microsoft.com/office/drawing/2014/main" id="{981E6DFF-F814-694F-BD4D-E687F5230650}"/>
                </a:ext>
              </a:extLst>
            </p:cNvPr>
            <p:cNvSpPr/>
            <p:nvPr/>
          </p:nvSpPr>
          <p:spPr>
            <a:xfrm>
              <a:off x="3551357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6" name="Arrow: Pentagon 1">
              <a:extLst>
                <a:ext uri="{FF2B5EF4-FFF2-40B4-BE49-F238E27FC236}">
                  <a16:creationId xmlns:a16="http://schemas.microsoft.com/office/drawing/2014/main" id="{13238DC0-92C8-7D40-A673-944C4839BA8C}"/>
                </a:ext>
              </a:extLst>
            </p:cNvPr>
            <p:cNvSpPr/>
            <p:nvPr/>
          </p:nvSpPr>
          <p:spPr>
            <a:xfrm>
              <a:off x="1689534" y="216854"/>
              <a:ext cx="2023968" cy="162640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6D50BC-DB91-114B-8FD1-35E25FCFA2F1}"/>
                </a:ext>
              </a:extLst>
            </p:cNvPr>
            <p:cNvSpPr txBox="1"/>
            <p:nvPr/>
          </p:nvSpPr>
          <p:spPr>
            <a:xfrm>
              <a:off x="1834061" y="203077"/>
              <a:ext cx="179728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latin typeface="Avenir Next LT Pro Light" panose="020B0304020202020204" pitchFamily="34" charset="0"/>
                </a:rPr>
                <a:t>POST-FIRE HAZARDS &amp; VARs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E88C634-5E04-9440-A9A7-DD8EC98A9D36}"/>
                </a:ext>
              </a:extLst>
            </p:cNvPr>
            <p:cNvSpPr txBox="1"/>
            <p:nvPr/>
          </p:nvSpPr>
          <p:spPr>
            <a:xfrm>
              <a:off x="4193461" y="193249"/>
              <a:ext cx="89479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MITIGATION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BAB5AB4-D7E1-DF4F-B558-ABAD2099568D}"/>
                </a:ext>
              </a:extLst>
            </p:cNvPr>
            <p:cNvSpPr txBox="1"/>
            <p:nvPr/>
          </p:nvSpPr>
          <p:spPr>
            <a:xfrm>
              <a:off x="5663428" y="199720"/>
              <a:ext cx="1702710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WARNING &amp; EVACUATION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247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6B8796D-CD06-FB49-B41C-725000835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96" y="753228"/>
            <a:ext cx="6896534" cy="10809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Impacts to structures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09E980-7E72-154A-BC5B-26F991640971}"/>
              </a:ext>
            </a:extLst>
          </p:cNvPr>
          <p:cNvGrpSpPr/>
          <p:nvPr/>
        </p:nvGrpSpPr>
        <p:grpSpPr>
          <a:xfrm>
            <a:off x="130627" y="2329543"/>
            <a:ext cx="2525485" cy="4125685"/>
            <a:chOff x="6422569" y="2296067"/>
            <a:chExt cx="2525485" cy="312501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FEDAF4B-DE4E-5B43-9872-2A9B25C3051F}"/>
                </a:ext>
              </a:extLst>
            </p:cNvPr>
            <p:cNvSpPr/>
            <p:nvPr/>
          </p:nvSpPr>
          <p:spPr>
            <a:xfrm>
              <a:off x="6422569" y="2296067"/>
              <a:ext cx="2525485" cy="31250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79B1B48-BA2C-1D4D-A76F-0E2CFD9C112C}"/>
                </a:ext>
              </a:extLst>
            </p:cNvPr>
            <p:cNvSpPr txBox="1"/>
            <p:nvPr/>
          </p:nvSpPr>
          <p:spPr>
            <a:xfrm>
              <a:off x="6536867" y="2466027"/>
              <a:ext cx="2296887" cy="29140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4"/>
                  </a:solidFill>
                </a:rPr>
                <a:t>Structures at Risk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u="sng" dirty="0">
                  <a:solidFill>
                    <a:schemeClr val="bg2"/>
                  </a:solidFill>
                </a:rPr>
                <a:t>Anything on an alluvial fan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Near mapped and unmapped floodplains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Constructed prior to modern floodplain and building requirements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At the toe of steep slopes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In or downgradient of mapped landslides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In roadway overtopping flow paths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bg1"/>
                  </a:solidFill>
                </a:rPr>
                <a:t>Rebuilding during recovery period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9AB5B1-E10F-CD4E-88E4-56777895EE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510" y="2151154"/>
            <a:ext cx="6157690" cy="461826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74953B-A853-2247-8551-B0D571AE790B}"/>
              </a:ext>
            </a:extLst>
          </p:cNvPr>
          <p:cNvGrpSpPr/>
          <p:nvPr/>
        </p:nvGrpSpPr>
        <p:grpSpPr>
          <a:xfrm>
            <a:off x="8013700" y="700315"/>
            <a:ext cx="844550" cy="1158875"/>
            <a:chOff x="8013700" y="2844800"/>
            <a:chExt cx="844550" cy="1158875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E3AEA51-857E-8F46-B135-4454380EFB37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5C71993-2E39-D34D-B14E-27F3C101B4BA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A2563A3-A925-C540-BF25-B0ABA2992268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6C3E72D-7854-AE44-8028-8CA9239DF6F3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2E22AB-E61A-E441-BBF5-0BFFA1811F73}"/>
              </a:ext>
            </a:extLst>
          </p:cNvPr>
          <p:cNvGrpSpPr/>
          <p:nvPr/>
        </p:nvGrpSpPr>
        <p:grpSpPr>
          <a:xfrm>
            <a:off x="1667763" y="247837"/>
            <a:ext cx="5790666" cy="249124"/>
            <a:chOff x="1689534" y="193249"/>
            <a:chExt cx="5790666" cy="249124"/>
          </a:xfrm>
        </p:grpSpPr>
        <p:sp>
          <p:nvSpPr>
            <p:cNvPr id="13" name="Arrow: Pentagon 10">
              <a:extLst>
                <a:ext uri="{FF2B5EF4-FFF2-40B4-BE49-F238E27FC236}">
                  <a16:creationId xmlns:a16="http://schemas.microsoft.com/office/drawing/2014/main" id="{517D9C35-4E10-784D-A11B-CB7F0473FC2D}"/>
                </a:ext>
              </a:extLst>
            </p:cNvPr>
            <p:cNvSpPr/>
            <p:nvPr/>
          </p:nvSpPr>
          <p:spPr>
            <a:xfrm>
              <a:off x="5456232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9" name="Arrow: Pentagon 9">
              <a:extLst>
                <a:ext uri="{FF2B5EF4-FFF2-40B4-BE49-F238E27FC236}">
                  <a16:creationId xmlns:a16="http://schemas.microsoft.com/office/drawing/2014/main" id="{3C6680B2-31A2-EC41-AFA0-4ED650AC9FAC}"/>
                </a:ext>
              </a:extLst>
            </p:cNvPr>
            <p:cNvSpPr/>
            <p:nvPr/>
          </p:nvSpPr>
          <p:spPr>
            <a:xfrm>
              <a:off x="3551357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20" name="Arrow: Pentagon 1">
              <a:extLst>
                <a:ext uri="{FF2B5EF4-FFF2-40B4-BE49-F238E27FC236}">
                  <a16:creationId xmlns:a16="http://schemas.microsoft.com/office/drawing/2014/main" id="{BF5CEE14-9E3C-7B44-B9DB-B525248F9609}"/>
                </a:ext>
              </a:extLst>
            </p:cNvPr>
            <p:cNvSpPr/>
            <p:nvPr/>
          </p:nvSpPr>
          <p:spPr>
            <a:xfrm>
              <a:off x="1689534" y="216854"/>
              <a:ext cx="2023968" cy="162640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41B50D-2827-6249-83C6-76F0D4FF8FD7}"/>
                </a:ext>
              </a:extLst>
            </p:cNvPr>
            <p:cNvSpPr txBox="1"/>
            <p:nvPr/>
          </p:nvSpPr>
          <p:spPr>
            <a:xfrm>
              <a:off x="1834061" y="203077"/>
              <a:ext cx="179728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latin typeface="Avenir Next LT Pro Light" panose="020B0304020202020204" pitchFamily="34" charset="0"/>
                </a:rPr>
                <a:t>POST-FIRE HAZARDS &amp; VARs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F801A7-F5C4-434C-BC26-26226E9ABF81}"/>
                </a:ext>
              </a:extLst>
            </p:cNvPr>
            <p:cNvSpPr txBox="1"/>
            <p:nvPr/>
          </p:nvSpPr>
          <p:spPr>
            <a:xfrm>
              <a:off x="4193461" y="193249"/>
              <a:ext cx="89479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MITIGATION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C7B068-119C-0E44-92E8-71DE29DE8DFE}"/>
                </a:ext>
              </a:extLst>
            </p:cNvPr>
            <p:cNvSpPr txBox="1"/>
            <p:nvPr/>
          </p:nvSpPr>
          <p:spPr>
            <a:xfrm>
              <a:off x="5663428" y="199720"/>
              <a:ext cx="1702710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WARNING &amp; EVACUATION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1432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7100055">
            <a:extLst>
              <a:ext uri="{FF2B5EF4-FFF2-40B4-BE49-F238E27FC236}">
                <a16:creationId xmlns:a16="http://schemas.microsoft.com/office/drawing/2014/main" id="{8B878B3F-3AB6-8648-AEAC-17F35F014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12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1E4D606-4F1A-914A-A01D-451360805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66" y="46131"/>
            <a:ext cx="25462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b="1" i="1" dirty="0">
                <a:latin typeface="+mn-lt"/>
              </a:rPr>
              <a:t>Photo Credit: B. Jarrett, USGS</a:t>
            </a:r>
          </a:p>
        </p:txBody>
      </p:sp>
    </p:spTree>
    <p:extLst>
      <p:ext uri="{BB962C8B-B14F-4D97-AF65-F5344CB8AC3E}">
        <p14:creationId xmlns:p14="http://schemas.microsoft.com/office/powerpoint/2010/main" val="3248605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FCADE5-5C74-2E4C-9E22-BE67B42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25" y="753228"/>
            <a:ext cx="6896534" cy="10809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Risks to water infrastructure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AF24E9-8971-114B-AE51-4EBBD1FC43B0}"/>
              </a:ext>
            </a:extLst>
          </p:cNvPr>
          <p:cNvGrpSpPr/>
          <p:nvPr/>
        </p:nvGrpSpPr>
        <p:grpSpPr>
          <a:xfrm>
            <a:off x="8013700" y="700315"/>
            <a:ext cx="844550" cy="1158875"/>
            <a:chOff x="8013700" y="2844800"/>
            <a:chExt cx="844550" cy="1158875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994DBB5-63D3-E64A-BDB7-AF766D898D23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91123A5-8040-E14B-9F56-49CB5478D90C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B19ECE5-900C-2540-8FEF-DACA035A4D29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DC7307B-7A29-2F40-AB26-2F09FA20D10F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6A84F94-0EC7-364E-9C69-1C24733FD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5" y="2057400"/>
            <a:ext cx="4145831" cy="47352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D9DFA1-1D79-344A-85BF-E78A4CF54DF2}"/>
              </a:ext>
            </a:extLst>
          </p:cNvPr>
          <p:cNvSpPr txBox="1"/>
          <p:nvPr/>
        </p:nvSpPr>
        <p:spPr>
          <a:xfrm>
            <a:off x="4680857" y="2953158"/>
            <a:ext cx="39265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About 32% of the 500 water</a:t>
            </a:r>
          </a:p>
          <a:p>
            <a:r>
              <a:rPr lang="en-US" dirty="0"/>
              <a:t>samples [in Paradise, CA] detected benzene at an average level of 27 parts per billion (ppb).</a:t>
            </a:r>
          </a:p>
          <a:p>
            <a:endParaRPr lang="en-US" dirty="0"/>
          </a:p>
          <a:p>
            <a:r>
              <a:rPr lang="en-US" dirty="0"/>
              <a:t>California's drinking water standard is one ppb; the federal standard is five ppb.</a:t>
            </a:r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9C59F8-0A16-3F4D-B633-810823FF9FF7}"/>
              </a:ext>
            </a:extLst>
          </p:cNvPr>
          <p:cNvGrpSpPr/>
          <p:nvPr/>
        </p:nvGrpSpPr>
        <p:grpSpPr>
          <a:xfrm>
            <a:off x="1667763" y="247837"/>
            <a:ext cx="5790666" cy="249124"/>
            <a:chOff x="1689534" y="193249"/>
            <a:chExt cx="5790666" cy="249124"/>
          </a:xfrm>
        </p:grpSpPr>
        <p:sp>
          <p:nvSpPr>
            <p:cNvPr id="15" name="Arrow: Pentagon 10">
              <a:extLst>
                <a:ext uri="{FF2B5EF4-FFF2-40B4-BE49-F238E27FC236}">
                  <a16:creationId xmlns:a16="http://schemas.microsoft.com/office/drawing/2014/main" id="{CD704913-143A-CC45-9E19-170FE223CEA6}"/>
                </a:ext>
              </a:extLst>
            </p:cNvPr>
            <p:cNvSpPr/>
            <p:nvPr/>
          </p:nvSpPr>
          <p:spPr>
            <a:xfrm>
              <a:off x="5456232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6" name="Arrow: Pentagon 9">
              <a:extLst>
                <a:ext uri="{FF2B5EF4-FFF2-40B4-BE49-F238E27FC236}">
                  <a16:creationId xmlns:a16="http://schemas.microsoft.com/office/drawing/2014/main" id="{D79F171C-2398-B24B-A87C-BF772FB11A88}"/>
                </a:ext>
              </a:extLst>
            </p:cNvPr>
            <p:cNvSpPr/>
            <p:nvPr/>
          </p:nvSpPr>
          <p:spPr>
            <a:xfrm>
              <a:off x="3551357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7" name="Arrow: Pentagon 1">
              <a:extLst>
                <a:ext uri="{FF2B5EF4-FFF2-40B4-BE49-F238E27FC236}">
                  <a16:creationId xmlns:a16="http://schemas.microsoft.com/office/drawing/2014/main" id="{8EF60F49-1132-234C-A9FD-3F2A4E70E8B2}"/>
                </a:ext>
              </a:extLst>
            </p:cNvPr>
            <p:cNvSpPr/>
            <p:nvPr/>
          </p:nvSpPr>
          <p:spPr>
            <a:xfrm>
              <a:off x="1689534" y="216854"/>
              <a:ext cx="2023968" cy="162640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BD77E5-36EF-9548-9CED-BE60801D912B}"/>
                </a:ext>
              </a:extLst>
            </p:cNvPr>
            <p:cNvSpPr txBox="1"/>
            <p:nvPr/>
          </p:nvSpPr>
          <p:spPr>
            <a:xfrm>
              <a:off x="1834061" y="203077"/>
              <a:ext cx="179728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latin typeface="Avenir Next LT Pro Light" panose="020B0304020202020204" pitchFamily="34" charset="0"/>
                </a:rPr>
                <a:t>POST-FIRE HAZARDS &amp; VARs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A7E88C-57ED-7E45-93D7-170597FC4FD6}"/>
                </a:ext>
              </a:extLst>
            </p:cNvPr>
            <p:cNvSpPr txBox="1"/>
            <p:nvPr/>
          </p:nvSpPr>
          <p:spPr>
            <a:xfrm>
              <a:off x="4193461" y="193249"/>
              <a:ext cx="89479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MITIGATION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7E5BFF-77D0-834F-BB28-40D58CDA1FD4}"/>
                </a:ext>
              </a:extLst>
            </p:cNvPr>
            <p:cNvSpPr txBox="1"/>
            <p:nvPr/>
          </p:nvSpPr>
          <p:spPr>
            <a:xfrm>
              <a:off x="5663428" y="199720"/>
              <a:ext cx="1702710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WARNING &amp; EVACUATION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4980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855E7-5B66-AC41-A744-EFA14552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3200"/>
            <a:ext cx="7571232" cy="135331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Mitigation Strategies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F0DDAD-4E5A-FC4B-B363-66EB9940F7CF}"/>
              </a:ext>
            </a:extLst>
          </p:cNvPr>
          <p:cNvGrpSpPr/>
          <p:nvPr/>
        </p:nvGrpSpPr>
        <p:grpSpPr>
          <a:xfrm>
            <a:off x="8013700" y="2844800"/>
            <a:ext cx="844550" cy="1158875"/>
            <a:chOff x="8013700" y="2844800"/>
            <a:chExt cx="844550" cy="1158875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440C7843-5B50-E648-8EF7-6188300B13DB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F404B68-1C7A-3E41-B57B-204DD755DDB4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289DBFE-7501-3D45-A75E-45B957761108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3D32BA2-7D19-D54F-8BC1-CE68EC402DF7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132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DAC8-89B1-B941-B6F1-9A2F140BF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23" y="741036"/>
            <a:ext cx="6896534" cy="10809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How high are the risks and what are the consequences?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B86CDD-754B-6144-A59E-D01785B63B90}"/>
              </a:ext>
            </a:extLst>
          </p:cNvPr>
          <p:cNvGrpSpPr/>
          <p:nvPr/>
        </p:nvGrpSpPr>
        <p:grpSpPr>
          <a:xfrm>
            <a:off x="8013700" y="700315"/>
            <a:ext cx="844550" cy="1158875"/>
            <a:chOff x="8013700" y="2844800"/>
            <a:chExt cx="844550" cy="115887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4EAFB3E-0F9C-5740-9FEE-1990D7B53F4A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0BD6173-5FAA-974F-8075-D51CC9692F68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5BEDA74-8A35-8344-90E1-053ED432C67C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5ACB374-D1B2-A94B-B2A3-5BD6B4D0FA35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4" descr="C:\PROJECT FILES\991-999\056tae\ASCE Watershed 2005\losalamos1web.jpg">
            <a:extLst>
              <a:ext uri="{FF2B5EF4-FFF2-40B4-BE49-F238E27FC236}">
                <a16:creationId xmlns:a16="http://schemas.microsoft.com/office/drawing/2014/main" id="{C73FB823-6AD2-3143-8F6E-1BE60ECE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8416" y="2291940"/>
            <a:ext cx="1872341" cy="140425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C5981B-E535-404E-BECC-7C5333D57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264" y="2298288"/>
            <a:ext cx="1877568" cy="140817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8FB61AE4-953B-7042-91BC-DEBE40CA7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94395" y="2145260"/>
            <a:ext cx="1490201" cy="175182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8553CD-21B2-A74D-BB8D-C7547B18F2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3960" y="5046604"/>
            <a:ext cx="1877029" cy="140817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6" name="Picture 25" descr="C:\Users\mharding\Documents\FIRES\FIRES\2007 FIRES\PHOTOS\AERIALS\120607_Aerial for Evac and Warnings\Original\DSC_0008.JPG">
            <a:extLst>
              <a:ext uri="{FF2B5EF4-FFF2-40B4-BE49-F238E27FC236}">
                <a16:creationId xmlns:a16="http://schemas.microsoft.com/office/drawing/2014/main" id="{1F30F0D3-8139-084C-9C00-11B8581BC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9956" y="5045942"/>
            <a:ext cx="1877568" cy="1399032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PR-06_010508_01">
            <a:extLst>
              <a:ext uri="{FF2B5EF4-FFF2-40B4-BE49-F238E27FC236}">
                <a16:creationId xmlns:a16="http://schemas.microsoft.com/office/drawing/2014/main" id="{10BA6310-A37B-7C4A-91D7-83AB68CA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936" y="5041370"/>
            <a:ext cx="1877568" cy="140817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" descr="100_1793.JPG">
            <a:extLst>
              <a:ext uri="{FF2B5EF4-FFF2-40B4-BE49-F238E27FC236}">
                <a16:creationId xmlns:a16="http://schemas.microsoft.com/office/drawing/2014/main" id="{575BA9C7-9EFB-5745-8ED3-368156E6E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76" y="2288020"/>
            <a:ext cx="1877568" cy="140817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531CB26-686F-3140-8785-CB150279AA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37" y="5046604"/>
            <a:ext cx="1877568" cy="140817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0" name="Notched Right Arrow 29">
            <a:extLst>
              <a:ext uri="{FF2B5EF4-FFF2-40B4-BE49-F238E27FC236}">
                <a16:creationId xmlns:a16="http://schemas.microsoft.com/office/drawing/2014/main" id="{F2D2147A-A050-9D49-919F-FB38CAC30D21}"/>
              </a:ext>
            </a:extLst>
          </p:cNvPr>
          <p:cNvSpPr/>
          <p:nvPr/>
        </p:nvSpPr>
        <p:spPr>
          <a:xfrm>
            <a:off x="326572" y="3853543"/>
            <a:ext cx="8508256" cy="939428"/>
          </a:xfrm>
          <a:prstGeom prst="notchedRight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Increasing Risk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6D0770-7B5C-3448-BF9B-1B13FEEA5063}"/>
              </a:ext>
            </a:extLst>
          </p:cNvPr>
          <p:cNvGrpSpPr/>
          <p:nvPr/>
        </p:nvGrpSpPr>
        <p:grpSpPr>
          <a:xfrm>
            <a:off x="1667763" y="247837"/>
            <a:ext cx="5790666" cy="249124"/>
            <a:chOff x="1689534" y="193249"/>
            <a:chExt cx="5790666" cy="249124"/>
          </a:xfrm>
        </p:grpSpPr>
        <p:sp>
          <p:nvSpPr>
            <p:cNvPr id="32" name="Arrow: Pentagon 10">
              <a:extLst>
                <a:ext uri="{FF2B5EF4-FFF2-40B4-BE49-F238E27FC236}">
                  <a16:creationId xmlns:a16="http://schemas.microsoft.com/office/drawing/2014/main" id="{255E36AF-7863-4242-AEC0-2526C42CB599}"/>
                </a:ext>
              </a:extLst>
            </p:cNvPr>
            <p:cNvSpPr/>
            <p:nvPr/>
          </p:nvSpPr>
          <p:spPr>
            <a:xfrm>
              <a:off x="5456232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33" name="Arrow: Pentagon 9">
              <a:extLst>
                <a:ext uri="{FF2B5EF4-FFF2-40B4-BE49-F238E27FC236}">
                  <a16:creationId xmlns:a16="http://schemas.microsoft.com/office/drawing/2014/main" id="{59E6FE30-D3B0-904E-B178-F68920AAF2F7}"/>
                </a:ext>
              </a:extLst>
            </p:cNvPr>
            <p:cNvSpPr/>
            <p:nvPr/>
          </p:nvSpPr>
          <p:spPr>
            <a:xfrm>
              <a:off x="3551357" y="216854"/>
              <a:ext cx="2023968" cy="162640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34" name="Arrow: Pentagon 1">
              <a:extLst>
                <a:ext uri="{FF2B5EF4-FFF2-40B4-BE49-F238E27FC236}">
                  <a16:creationId xmlns:a16="http://schemas.microsoft.com/office/drawing/2014/main" id="{72325439-FEC1-934B-A5EA-C791C95166E3}"/>
                </a:ext>
              </a:extLst>
            </p:cNvPr>
            <p:cNvSpPr/>
            <p:nvPr/>
          </p:nvSpPr>
          <p:spPr>
            <a:xfrm>
              <a:off x="1689534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58930E-18D5-D340-B7CA-9C80A1910DD2}"/>
                </a:ext>
              </a:extLst>
            </p:cNvPr>
            <p:cNvSpPr txBox="1"/>
            <p:nvPr/>
          </p:nvSpPr>
          <p:spPr>
            <a:xfrm>
              <a:off x="1834061" y="203077"/>
              <a:ext cx="179728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POST-FIRE HAZARDS &amp; VARs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B3953A0-C9E2-CD4E-9BAF-A4083E7B17FE}"/>
                </a:ext>
              </a:extLst>
            </p:cNvPr>
            <p:cNvSpPr txBox="1"/>
            <p:nvPr/>
          </p:nvSpPr>
          <p:spPr>
            <a:xfrm>
              <a:off x="4193461" y="193249"/>
              <a:ext cx="89479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latin typeface="Avenir Next LT Pro Light" panose="020B0304020202020204" pitchFamily="34" charset="0"/>
                </a:rPr>
                <a:t>MITIGATION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B4FD9B2-ECA7-5A4E-B2F8-BC958EEC8E7E}"/>
                </a:ext>
              </a:extLst>
            </p:cNvPr>
            <p:cNvSpPr txBox="1"/>
            <p:nvPr/>
          </p:nvSpPr>
          <p:spPr>
            <a:xfrm>
              <a:off x="5663428" y="199720"/>
              <a:ext cx="1702710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WARNING &amp; EVACUATION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8019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D72722-8C85-E545-B7D8-37F750A57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526155"/>
              </p:ext>
            </p:extLst>
          </p:nvPr>
        </p:nvGraphicFramePr>
        <p:xfrm>
          <a:off x="284843" y="2307771"/>
          <a:ext cx="8545285" cy="3962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13218">
                  <a:extLst>
                    <a:ext uri="{9D8B030D-6E8A-4147-A177-3AD203B41FA5}">
                      <a16:colId xmlns:a16="http://schemas.microsoft.com/office/drawing/2014/main" val="3497184702"/>
                    </a:ext>
                  </a:extLst>
                </a:gridCol>
                <a:gridCol w="2010689">
                  <a:extLst>
                    <a:ext uri="{9D8B030D-6E8A-4147-A177-3AD203B41FA5}">
                      <a16:colId xmlns:a16="http://schemas.microsoft.com/office/drawing/2014/main" val="2587542090"/>
                    </a:ext>
                  </a:extLst>
                </a:gridCol>
                <a:gridCol w="2010689">
                  <a:extLst>
                    <a:ext uri="{9D8B030D-6E8A-4147-A177-3AD203B41FA5}">
                      <a16:colId xmlns:a16="http://schemas.microsoft.com/office/drawing/2014/main" val="3338200795"/>
                    </a:ext>
                  </a:extLst>
                </a:gridCol>
                <a:gridCol w="2010689">
                  <a:extLst>
                    <a:ext uri="{9D8B030D-6E8A-4147-A177-3AD203B41FA5}">
                      <a16:colId xmlns:a16="http://schemas.microsoft.com/office/drawing/2014/main" val="3455253613"/>
                    </a:ext>
                  </a:extLst>
                </a:gridCol>
              </a:tblGrid>
              <a:tr h="85931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Probability of Loss or Damage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Magnitude of Consequences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257652"/>
                  </a:ext>
                </a:extLst>
              </a:tr>
              <a:tr h="6206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Major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Moderate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Minor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527343"/>
                  </a:ext>
                </a:extLst>
              </a:tr>
              <a:tr h="620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Very Likely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Very High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Very High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Low to Intermediate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9673"/>
                  </a:ext>
                </a:extLst>
              </a:tr>
              <a:tr h="620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Likely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Very High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High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Low to Intermediate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964625"/>
                  </a:ext>
                </a:extLst>
              </a:tr>
              <a:tr h="620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Possible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High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Intermediate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Low to Intermediate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162158"/>
                  </a:ext>
                </a:extLst>
              </a:tr>
              <a:tr h="620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</a:rPr>
                        <a:t>Unlikely</a:t>
                      </a:r>
                      <a:endParaRPr lang="en-US" sz="14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Intermediate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Low to Intermediate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Low Risk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124311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8F617675-EC0B-6E4B-A3D8-B273036E8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Assess risks to VARs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5BA413-0425-614F-B936-5C1AB2453EAB}"/>
              </a:ext>
            </a:extLst>
          </p:cNvPr>
          <p:cNvGrpSpPr/>
          <p:nvPr/>
        </p:nvGrpSpPr>
        <p:grpSpPr>
          <a:xfrm>
            <a:off x="8013700" y="700315"/>
            <a:ext cx="844550" cy="1158875"/>
            <a:chOff x="8013700" y="2844800"/>
            <a:chExt cx="844550" cy="115887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72F0289-7F1B-2F43-8B5E-94AB43C8FDA8}"/>
                </a:ext>
              </a:extLst>
            </p:cNvPr>
            <p:cNvSpPr/>
            <p:nvPr/>
          </p:nvSpPr>
          <p:spPr>
            <a:xfrm>
              <a:off x="8013700" y="2844800"/>
              <a:ext cx="844550" cy="1130300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580B90C-D32A-E04D-8BA7-38C8291BC074}"/>
                </a:ext>
              </a:extLst>
            </p:cNvPr>
            <p:cNvSpPr/>
            <p:nvPr/>
          </p:nvSpPr>
          <p:spPr>
            <a:xfrm>
              <a:off x="8162924" y="3260725"/>
              <a:ext cx="565151" cy="703489"/>
            </a:xfrm>
            <a:custGeom>
              <a:avLst/>
              <a:gdLst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692150 w 844550"/>
                <a:gd name="connsiteY47" fmla="*/ 1016000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09600 w 844550"/>
                <a:gd name="connsiteY48" fmla="*/ 1073150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58800 w 844550"/>
                <a:gd name="connsiteY49" fmla="*/ 1098550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  <a:gd name="connsiteX0" fmla="*/ 422275 w 844550"/>
                <a:gd name="connsiteY0" fmla="*/ 1130300 h 1130300"/>
                <a:gd name="connsiteX1" fmla="*/ 304800 w 844550"/>
                <a:gd name="connsiteY1" fmla="*/ 1123950 h 1130300"/>
                <a:gd name="connsiteX2" fmla="*/ 219075 w 844550"/>
                <a:gd name="connsiteY2" fmla="*/ 1092200 h 1130300"/>
                <a:gd name="connsiteX3" fmla="*/ 136525 w 844550"/>
                <a:gd name="connsiteY3" fmla="*/ 1035050 h 1130300"/>
                <a:gd name="connsiteX4" fmla="*/ 82550 w 844550"/>
                <a:gd name="connsiteY4" fmla="*/ 974725 h 1130300"/>
                <a:gd name="connsiteX5" fmla="*/ 34925 w 844550"/>
                <a:gd name="connsiteY5" fmla="*/ 898525 h 1130300"/>
                <a:gd name="connsiteX6" fmla="*/ 12700 w 844550"/>
                <a:gd name="connsiteY6" fmla="*/ 825500 h 1130300"/>
                <a:gd name="connsiteX7" fmla="*/ 0 w 844550"/>
                <a:gd name="connsiteY7" fmla="*/ 768350 h 1130300"/>
                <a:gd name="connsiteX8" fmla="*/ 3175 w 844550"/>
                <a:gd name="connsiteY8" fmla="*/ 669925 h 1130300"/>
                <a:gd name="connsiteX9" fmla="*/ 9525 w 844550"/>
                <a:gd name="connsiteY9" fmla="*/ 615950 h 1130300"/>
                <a:gd name="connsiteX10" fmla="*/ 25400 w 844550"/>
                <a:gd name="connsiteY10" fmla="*/ 568325 h 1130300"/>
                <a:gd name="connsiteX11" fmla="*/ 53975 w 844550"/>
                <a:gd name="connsiteY11" fmla="*/ 619125 h 1130300"/>
                <a:gd name="connsiteX12" fmla="*/ 107950 w 844550"/>
                <a:gd name="connsiteY12" fmla="*/ 682625 h 1130300"/>
                <a:gd name="connsiteX13" fmla="*/ 142875 w 844550"/>
                <a:gd name="connsiteY13" fmla="*/ 723900 h 1130300"/>
                <a:gd name="connsiteX14" fmla="*/ 127000 w 844550"/>
                <a:gd name="connsiteY14" fmla="*/ 663575 h 1130300"/>
                <a:gd name="connsiteX15" fmla="*/ 120650 w 844550"/>
                <a:gd name="connsiteY15" fmla="*/ 612775 h 1130300"/>
                <a:gd name="connsiteX16" fmla="*/ 117475 w 844550"/>
                <a:gd name="connsiteY16" fmla="*/ 530225 h 1130300"/>
                <a:gd name="connsiteX17" fmla="*/ 133350 w 844550"/>
                <a:gd name="connsiteY17" fmla="*/ 482600 h 1130300"/>
                <a:gd name="connsiteX18" fmla="*/ 155575 w 844550"/>
                <a:gd name="connsiteY18" fmla="*/ 425450 h 1130300"/>
                <a:gd name="connsiteX19" fmla="*/ 187325 w 844550"/>
                <a:gd name="connsiteY19" fmla="*/ 381000 h 1130300"/>
                <a:gd name="connsiteX20" fmla="*/ 219075 w 844550"/>
                <a:gd name="connsiteY20" fmla="*/ 342900 h 1130300"/>
                <a:gd name="connsiteX21" fmla="*/ 257175 w 844550"/>
                <a:gd name="connsiteY21" fmla="*/ 311150 h 1130300"/>
                <a:gd name="connsiteX22" fmla="*/ 285750 w 844550"/>
                <a:gd name="connsiteY22" fmla="*/ 263525 h 1130300"/>
                <a:gd name="connsiteX23" fmla="*/ 317500 w 844550"/>
                <a:gd name="connsiteY23" fmla="*/ 228600 h 1130300"/>
                <a:gd name="connsiteX24" fmla="*/ 346075 w 844550"/>
                <a:gd name="connsiteY24" fmla="*/ 149225 h 1130300"/>
                <a:gd name="connsiteX25" fmla="*/ 355600 w 844550"/>
                <a:gd name="connsiteY25" fmla="*/ 95250 h 1130300"/>
                <a:gd name="connsiteX26" fmla="*/ 355600 w 844550"/>
                <a:gd name="connsiteY26" fmla="*/ 44450 h 1130300"/>
                <a:gd name="connsiteX27" fmla="*/ 352425 w 844550"/>
                <a:gd name="connsiteY27" fmla="*/ 0 h 1130300"/>
                <a:gd name="connsiteX28" fmla="*/ 422275 w 844550"/>
                <a:gd name="connsiteY28" fmla="*/ 50800 h 1130300"/>
                <a:gd name="connsiteX29" fmla="*/ 492125 w 844550"/>
                <a:gd name="connsiteY29" fmla="*/ 120650 h 1130300"/>
                <a:gd name="connsiteX30" fmla="*/ 536575 w 844550"/>
                <a:gd name="connsiteY30" fmla="*/ 190500 h 1130300"/>
                <a:gd name="connsiteX31" fmla="*/ 581025 w 844550"/>
                <a:gd name="connsiteY31" fmla="*/ 260350 h 1130300"/>
                <a:gd name="connsiteX32" fmla="*/ 609600 w 844550"/>
                <a:gd name="connsiteY32" fmla="*/ 323850 h 1130300"/>
                <a:gd name="connsiteX33" fmla="*/ 628650 w 844550"/>
                <a:gd name="connsiteY33" fmla="*/ 384175 h 1130300"/>
                <a:gd name="connsiteX34" fmla="*/ 650875 w 844550"/>
                <a:gd name="connsiteY34" fmla="*/ 463550 h 1130300"/>
                <a:gd name="connsiteX35" fmla="*/ 660400 w 844550"/>
                <a:gd name="connsiteY35" fmla="*/ 552450 h 1130300"/>
                <a:gd name="connsiteX36" fmla="*/ 663575 w 844550"/>
                <a:gd name="connsiteY36" fmla="*/ 603250 h 1130300"/>
                <a:gd name="connsiteX37" fmla="*/ 663575 w 844550"/>
                <a:gd name="connsiteY37" fmla="*/ 603250 h 1130300"/>
                <a:gd name="connsiteX38" fmla="*/ 723900 w 844550"/>
                <a:gd name="connsiteY38" fmla="*/ 555625 h 1130300"/>
                <a:gd name="connsiteX39" fmla="*/ 765175 w 844550"/>
                <a:gd name="connsiteY39" fmla="*/ 466725 h 1130300"/>
                <a:gd name="connsiteX40" fmla="*/ 809625 w 844550"/>
                <a:gd name="connsiteY40" fmla="*/ 517525 h 1130300"/>
                <a:gd name="connsiteX41" fmla="*/ 835025 w 844550"/>
                <a:gd name="connsiteY41" fmla="*/ 612775 h 1130300"/>
                <a:gd name="connsiteX42" fmla="*/ 844550 w 844550"/>
                <a:gd name="connsiteY42" fmla="*/ 679450 h 1130300"/>
                <a:gd name="connsiteX43" fmla="*/ 838200 w 844550"/>
                <a:gd name="connsiteY43" fmla="*/ 765175 h 1130300"/>
                <a:gd name="connsiteX44" fmla="*/ 828675 w 844550"/>
                <a:gd name="connsiteY44" fmla="*/ 822325 h 1130300"/>
                <a:gd name="connsiteX45" fmla="*/ 800100 w 844550"/>
                <a:gd name="connsiteY45" fmla="*/ 889000 h 1130300"/>
                <a:gd name="connsiteX46" fmla="*/ 742950 w 844550"/>
                <a:gd name="connsiteY46" fmla="*/ 974725 h 1130300"/>
                <a:gd name="connsiteX47" fmla="*/ 708025 w 844550"/>
                <a:gd name="connsiteY47" fmla="*/ 1038225 h 1130300"/>
                <a:gd name="connsiteX48" fmla="*/ 612775 w 844550"/>
                <a:gd name="connsiteY48" fmla="*/ 1095375 h 1130300"/>
                <a:gd name="connsiteX49" fmla="*/ 568325 w 844550"/>
                <a:gd name="connsiteY49" fmla="*/ 1114425 h 1130300"/>
                <a:gd name="connsiteX50" fmla="*/ 495300 w 844550"/>
                <a:gd name="connsiteY50" fmla="*/ 1120775 h 1130300"/>
                <a:gd name="connsiteX51" fmla="*/ 422275 w 844550"/>
                <a:gd name="connsiteY51" fmla="*/ 1130300 h 113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44550" h="1130300">
                  <a:moveTo>
                    <a:pt x="422275" y="1130300"/>
                  </a:moveTo>
                  <a:lnTo>
                    <a:pt x="304800" y="1123950"/>
                  </a:lnTo>
                  <a:lnTo>
                    <a:pt x="219075" y="1092200"/>
                  </a:lnTo>
                  <a:lnTo>
                    <a:pt x="136525" y="1035050"/>
                  </a:lnTo>
                  <a:lnTo>
                    <a:pt x="82550" y="974725"/>
                  </a:lnTo>
                  <a:lnTo>
                    <a:pt x="34925" y="898525"/>
                  </a:lnTo>
                  <a:lnTo>
                    <a:pt x="12700" y="825500"/>
                  </a:lnTo>
                  <a:lnTo>
                    <a:pt x="0" y="768350"/>
                  </a:lnTo>
                  <a:lnTo>
                    <a:pt x="3175" y="669925"/>
                  </a:lnTo>
                  <a:lnTo>
                    <a:pt x="9525" y="615950"/>
                  </a:lnTo>
                  <a:lnTo>
                    <a:pt x="25400" y="568325"/>
                  </a:lnTo>
                  <a:lnTo>
                    <a:pt x="53975" y="619125"/>
                  </a:lnTo>
                  <a:lnTo>
                    <a:pt x="107950" y="682625"/>
                  </a:lnTo>
                  <a:lnTo>
                    <a:pt x="142875" y="723900"/>
                  </a:lnTo>
                  <a:lnTo>
                    <a:pt x="127000" y="663575"/>
                  </a:lnTo>
                  <a:lnTo>
                    <a:pt x="120650" y="612775"/>
                  </a:lnTo>
                  <a:lnTo>
                    <a:pt x="117475" y="530225"/>
                  </a:lnTo>
                  <a:lnTo>
                    <a:pt x="133350" y="482600"/>
                  </a:lnTo>
                  <a:lnTo>
                    <a:pt x="155575" y="425450"/>
                  </a:lnTo>
                  <a:lnTo>
                    <a:pt x="187325" y="381000"/>
                  </a:lnTo>
                  <a:lnTo>
                    <a:pt x="219075" y="342900"/>
                  </a:lnTo>
                  <a:lnTo>
                    <a:pt x="257175" y="311150"/>
                  </a:lnTo>
                  <a:lnTo>
                    <a:pt x="285750" y="263525"/>
                  </a:lnTo>
                  <a:lnTo>
                    <a:pt x="317500" y="228600"/>
                  </a:lnTo>
                  <a:lnTo>
                    <a:pt x="346075" y="149225"/>
                  </a:lnTo>
                  <a:lnTo>
                    <a:pt x="355600" y="95250"/>
                  </a:lnTo>
                  <a:lnTo>
                    <a:pt x="355600" y="44450"/>
                  </a:lnTo>
                  <a:lnTo>
                    <a:pt x="352425" y="0"/>
                  </a:lnTo>
                  <a:lnTo>
                    <a:pt x="422275" y="50800"/>
                  </a:lnTo>
                  <a:lnTo>
                    <a:pt x="492125" y="120650"/>
                  </a:lnTo>
                  <a:lnTo>
                    <a:pt x="536575" y="190500"/>
                  </a:lnTo>
                  <a:lnTo>
                    <a:pt x="581025" y="260350"/>
                  </a:lnTo>
                  <a:lnTo>
                    <a:pt x="609600" y="323850"/>
                  </a:lnTo>
                  <a:lnTo>
                    <a:pt x="628650" y="384175"/>
                  </a:lnTo>
                  <a:lnTo>
                    <a:pt x="650875" y="463550"/>
                  </a:lnTo>
                  <a:lnTo>
                    <a:pt x="660400" y="552450"/>
                  </a:lnTo>
                  <a:lnTo>
                    <a:pt x="663575" y="603250"/>
                  </a:lnTo>
                  <a:lnTo>
                    <a:pt x="663575" y="603250"/>
                  </a:lnTo>
                  <a:lnTo>
                    <a:pt x="723900" y="555625"/>
                  </a:lnTo>
                  <a:lnTo>
                    <a:pt x="765175" y="466725"/>
                  </a:lnTo>
                  <a:lnTo>
                    <a:pt x="809625" y="517525"/>
                  </a:lnTo>
                  <a:lnTo>
                    <a:pt x="835025" y="612775"/>
                  </a:lnTo>
                  <a:lnTo>
                    <a:pt x="844550" y="679450"/>
                  </a:lnTo>
                  <a:lnTo>
                    <a:pt x="838200" y="765175"/>
                  </a:lnTo>
                  <a:lnTo>
                    <a:pt x="828675" y="822325"/>
                  </a:lnTo>
                  <a:lnTo>
                    <a:pt x="800100" y="889000"/>
                  </a:lnTo>
                  <a:lnTo>
                    <a:pt x="742950" y="974725"/>
                  </a:lnTo>
                  <a:lnTo>
                    <a:pt x="708025" y="1038225"/>
                  </a:lnTo>
                  <a:lnTo>
                    <a:pt x="612775" y="1095375"/>
                  </a:lnTo>
                  <a:lnTo>
                    <a:pt x="568325" y="1114425"/>
                  </a:lnTo>
                  <a:lnTo>
                    <a:pt x="495300" y="1120775"/>
                  </a:lnTo>
                  <a:lnTo>
                    <a:pt x="422275" y="1130300"/>
                  </a:lnTo>
                  <a:close/>
                </a:path>
              </a:pathLst>
            </a:custGeom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BC1987F-715E-B241-8C68-7FA9E3783BD6}"/>
                </a:ext>
              </a:extLst>
            </p:cNvPr>
            <p:cNvSpPr/>
            <p:nvPr/>
          </p:nvSpPr>
          <p:spPr>
            <a:xfrm>
              <a:off x="8284314" y="3406775"/>
              <a:ext cx="323111" cy="546100"/>
            </a:xfrm>
            <a:custGeom>
              <a:avLst/>
              <a:gdLst>
                <a:gd name="connsiteX0" fmla="*/ 342900 w 682625"/>
                <a:gd name="connsiteY0" fmla="*/ 0 h 1079500"/>
                <a:gd name="connsiteX1" fmla="*/ 317500 w 682625"/>
                <a:gd name="connsiteY1" fmla="*/ 63500 h 1079500"/>
                <a:gd name="connsiteX2" fmla="*/ 285750 w 682625"/>
                <a:gd name="connsiteY2" fmla="*/ 139700 h 1079500"/>
                <a:gd name="connsiteX3" fmla="*/ 263525 w 682625"/>
                <a:gd name="connsiteY3" fmla="*/ 206375 h 1079500"/>
                <a:gd name="connsiteX4" fmla="*/ 222250 w 682625"/>
                <a:gd name="connsiteY4" fmla="*/ 263525 h 1079500"/>
                <a:gd name="connsiteX5" fmla="*/ 174625 w 682625"/>
                <a:gd name="connsiteY5" fmla="*/ 323850 h 1079500"/>
                <a:gd name="connsiteX6" fmla="*/ 136525 w 682625"/>
                <a:gd name="connsiteY6" fmla="*/ 371475 h 1079500"/>
                <a:gd name="connsiteX7" fmla="*/ 98425 w 682625"/>
                <a:gd name="connsiteY7" fmla="*/ 431800 h 1079500"/>
                <a:gd name="connsiteX8" fmla="*/ 53975 w 682625"/>
                <a:gd name="connsiteY8" fmla="*/ 517525 h 1079500"/>
                <a:gd name="connsiteX9" fmla="*/ 25400 w 682625"/>
                <a:gd name="connsiteY9" fmla="*/ 574675 h 1079500"/>
                <a:gd name="connsiteX10" fmla="*/ 6350 w 682625"/>
                <a:gd name="connsiteY10" fmla="*/ 647700 h 1079500"/>
                <a:gd name="connsiteX11" fmla="*/ 0 w 682625"/>
                <a:gd name="connsiteY11" fmla="*/ 708025 h 1079500"/>
                <a:gd name="connsiteX12" fmla="*/ 6350 w 682625"/>
                <a:gd name="connsiteY12" fmla="*/ 777875 h 1079500"/>
                <a:gd name="connsiteX13" fmla="*/ 22225 w 682625"/>
                <a:gd name="connsiteY13" fmla="*/ 831850 h 1079500"/>
                <a:gd name="connsiteX14" fmla="*/ 47625 w 682625"/>
                <a:gd name="connsiteY14" fmla="*/ 895350 h 1079500"/>
                <a:gd name="connsiteX15" fmla="*/ 92075 w 682625"/>
                <a:gd name="connsiteY15" fmla="*/ 952500 h 1079500"/>
                <a:gd name="connsiteX16" fmla="*/ 127000 w 682625"/>
                <a:gd name="connsiteY16" fmla="*/ 993775 h 1079500"/>
                <a:gd name="connsiteX17" fmla="*/ 184150 w 682625"/>
                <a:gd name="connsiteY17" fmla="*/ 1031875 h 1079500"/>
                <a:gd name="connsiteX18" fmla="*/ 225425 w 682625"/>
                <a:gd name="connsiteY18" fmla="*/ 1057275 h 1079500"/>
                <a:gd name="connsiteX19" fmla="*/ 276225 w 682625"/>
                <a:gd name="connsiteY19" fmla="*/ 1076325 h 1079500"/>
                <a:gd name="connsiteX20" fmla="*/ 333375 w 682625"/>
                <a:gd name="connsiteY20" fmla="*/ 1079500 h 1079500"/>
                <a:gd name="connsiteX21" fmla="*/ 393700 w 682625"/>
                <a:gd name="connsiteY21" fmla="*/ 1079500 h 1079500"/>
                <a:gd name="connsiteX22" fmla="*/ 431800 w 682625"/>
                <a:gd name="connsiteY22" fmla="*/ 1069975 h 1079500"/>
                <a:gd name="connsiteX23" fmla="*/ 476250 w 682625"/>
                <a:gd name="connsiteY23" fmla="*/ 1050925 h 1079500"/>
                <a:gd name="connsiteX24" fmla="*/ 536575 w 682625"/>
                <a:gd name="connsiteY24" fmla="*/ 1009650 h 1079500"/>
                <a:gd name="connsiteX25" fmla="*/ 584200 w 682625"/>
                <a:gd name="connsiteY25" fmla="*/ 971550 h 1079500"/>
                <a:gd name="connsiteX26" fmla="*/ 622300 w 682625"/>
                <a:gd name="connsiteY26" fmla="*/ 930275 h 1079500"/>
                <a:gd name="connsiteX27" fmla="*/ 647700 w 682625"/>
                <a:gd name="connsiteY27" fmla="*/ 882650 h 1079500"/>
                <a:gd name="connsiteX28" fmla="*/ 673100 w 682625"/>
                <a:gd name="connsiteY28" fmla="*/ 819150 h 1079500"/>
                <a:gd name="connsiteX29" fmla="*/ 682625 w 682625"/>
                <a:gd name="connsiteY29" fmla="*/ 758825 h 1079500"/>
                <a:gd name="connsiteX30" fmla="*/ 682625 w 682625"/>
                <a:gd name="connsiteY30" fmla="*/ 698500 h 1079500"/>
                <a:gd name="connsiteX31" fmla="*/ 676275 w 682625"/>
                <a:gd name="connsiteY31" fmla="*/ 644525 h 1079500"/>
                <a:gd name="connsiteX32" fmla="*/ 666750 w 682625"/>
                <a:gd name="connsiteY32" fmla="*/ 603250 h 1079500"/>
                <a:gd name="connsiteX33" fmla="*/ 654050 w 682625"/>
                <a:gd name="connsiteY33" fmla="*/ 565150 h 1079500"/>
                <a:gd name="connsiteX34" fmla="*/ 638175 w 682625"/>
                <a:gd name="connsiteY34" fmla="*/ 527050 h 1079500"/>
                <a:gd name="connsiteX35" fmla="*/ 622300 w 682625"/>
                <a:gd name="connsiteY35" fmla="*/ 498475 h 1079500"/>
                <a:gd name="connsiteX36" fmla="*/ 596900 w 682625"/>
                <a:gd name="connsiteY36" fmla="*/ 450850 h 1079500"/>
                <a:gd name="connsiteX37" fmla="*/ 571500 w 682625"/>
                <a:gd name="connsiteY37" fmla="*/ 415925 h 1079500"/>
                <a:gd name="connsiteX38" fmla="*/ 546100 w 682625"/>
                <a:gd name="connsiteY38" fmla="*/ 368300 h 1079500"/>
                <a:gd name="connsiteX39" fmla="*/ 504825 w 682625"/>
                <a:gd name="connsiteY39" fmla="*/ 323850 h 1079500"/>
                <a:gd name="connsiteX40" fmla="*/ 476250 w 682625"/>
                <a:gd name="connsiteY40" fmla="*/ 282575 h 1079500"/>
                <a:gd name="connsiteX41" fmla="*/ 444500 w 682625"/>
                <a:gd name="connsiteY41" fmla="*/ 234950 h 1079500"/>
                <a:gd name="connsiteX42" fmla="*/ 409575 w 682625"/>
                <a:gd name="connsiteY42" fmla="*/ 177800 h 1079500"/>
                <a:gd name="connsiteX43" fmla="*/ 381000 w 682625"/>
                <a:gd name="connsiteY43" fmla="*/ 114300 h 1079500"/>
                <a:gd name="connsiteX44" fmla="*/ 342900 w 682625"/>
                <a:gd name="connsiteY44" fmla="*/ 0 h 1079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82625" h="1079500">
                  <a:moveTo>
                    <a:pt x="342900" y="0"/>
                  </a:moveTo>
                  <a:lnTo>
                    <a:pt x="317500" y="63500"/>
                  </a:lnTo>
                  <a:lnTo>
                    <a:pt x="285750" y="139700"/>
                  </a:lnTo>
                  <a:lnTo>
                    <a:pt x="263525" y="206375"/>
                  </a:lnTo>
                  <a:lnTo>
                    <a:pt x="222250" y="263525"/>
                  </a:lnTo>
                  <a:lnTo>
                    <a:pt x="174625" y="323850"/>
                  </a:lnTo>
                  <a:lnTo>
                    <a:pt x="136525" y="371475"/>
                  </a:lnTo>
                  <a:lnTo>
                    <a:pt x="98425" y="431800"/>
                  </a:lnTo>
                  <a:lnTo>
                    <a:pt x="53975" y="517525"/>
                  </a:lnTo>
                  <a:lnTo>
                    <a:pt x="25400" y="574675"/>
                  </a:lnTo>
                  <a:lnTo>
                    <a:pt x="6350" y="647700"/>
                  </a:lnTo>
                  <a:lnTo>
                    <a:pt x="0" y="708025"/>
                  </a:lnTo>
                  <a:lnTo>
                    <a:pt x="6350" y="777875"/>
                  </a:lnTo>
                  <a:lnTo>
                    <a:pt x="22225" y="831850"/>
                  </a:lnTo>
                  <a:lnTo>
                    <a:pt x="47625" y="895350"/>
                  </a:lnTo>
                  <a:lnTo>
                    <a:pt x="92075" y="952500"/>
                  </a:lnTo>
                  <a:lnTo>
                    <a:pt x="127000" y="993775"/>
                  </a:lnTo>
                  <a:lnTo>
                    <a:pt x="184150" y="1031875"/>
                  </a:lnTo>
                  <a:lnTo>
                    <a:pt x="225425" y="1057275"/>
                  </a:lnTo>
                  <a:lnTo>
                    <a:pt x="276225" y="1076325"/>
                  </a:lnTo>
                  <a:lnTo>
                    <a:pt x="333375" y="1079500"/>
                  </a:lnTo>
                  <a:lnTo>
                    <a:pt x="393700" y="1079500"/>
                  </a:lnTo>
                  <a:lnTo>
                    <a:pt x="431800" y="1069975"/>
                  </a:lnTo>
                  <a:lnTo>
                    <a:pt x="476250" y="1050925"/>
                  </a:lnTo>
                  <a:lnTo>
                    <a:pt x="536575" y="1009650"/>
                  </a:lnTo>
                  <a:lnTo>
                    <a:pt x="584200" y="971550"/>
                  </a:lnTo>
                  <a:lnTo>
                    <a:pt x="622300" y="930275"/>
                  </a:lnTo>
                  <a:lnTo>
                    <a:pt x="647700" y="882650"/>
                  </a:lnTo>
                  <a:lnTo>
                    <a:pt x="673100" y="819150"/>
                  </a:lnTo>
                  <a:lnTo>
                    <a:pt x="682625" y="758825"/>
                  </a:lnTo>
                  <a:lnTo>
                    <a:pt x="682625" y="698500"/>
                  </a:lnTo>
                  <a:lnTo>
                    <a:pt x="676275" y="644525"/>
                  </a:lnTo>
                  <a:lnTo>
                    <a:pt x="666750" y="603250"/>
                  </a:lnTo>
                  <a:lnTo>
                    <a:pt x="654050" y="565150"/>
                  </a:lnTo>
                  <a:lnTo>
                    <a:pt x="638175" y="527050"/>
                  </a:lnTo>
                  <a:lnTo>
                    <a:pt x="622300" y="498475"/>
                  </a:lnTo>
                  <a:lnTo>
                    <a:pt x="596900" y="450850"/>
                  </a:lnTo>
                  <a:lnTo>
                    <a:pt x="571500" y="415925"/>
                  </a:lnTo>
                  <a:lnTo>
                    <a:pt x="546100" y="368300"/>
                  </a:lnTo>
                  <a:lnTo>
                    <a:pt x="504825" y="323850"/>
                  </a:lnTo>
                  <a:lnTo>
                    <a:pt x="476250" y="282575"/>
                  </a:lnTo>
                  <a:lnTo>
                    <a:pt x="444500" y="234950"/>
                  </a:lnTo>
                  <a:lnTo>
                    <a:pt x="409575" y="177800"/>
                  </a:lnTo>
                  <a:lnTo>
                    <a:pt x="381000" y="1143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chemeClr val="accent4"/>
            </a:solidFill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EA24AFB-CF0C-5442-8D37-795122C0C3EA}"/>
                </a:ext>
              </a:extLst>
            </p:cNvPr>
            <p:cNvCxnSpPr/>
            <p:nvPr/>
          </p:nvCxnSpPr>
          <p:spPr>
            <a:xfrm>
              <a:off x="8089900" y="4003675"/>
              <a:ext cx="701675" cy="0"/>
            </a:xfrm>
            <a:prstGeom prst="line">
              <a:avLst/>
            </a:prstGeom>
            <a:ln w="38100">
              <a:solidFill>
                <a:schemeClr val="tx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85A4EF-7667-5C48-9CAD-4554F8F47A4B}"/>
              </a:ext>
            </a:extLst>
          </p:cNvPr>
          <p:cNvGrpSpPr/>
          <p:nvPr/>
        </p:nvGrpSpPr>
        <p:grpSpPr>
          <a:xfrm>
            <a:off x="1667763" y="247837"/>
            <a:ext cx="5790666" cy="249124"/>
            <a:chOff x="1689534" y="193249"/>
            <a:chExt cx="5790666" cy="249124"/>
          </a:xfrm>
        </p:grpSpPr>
        <p:sp>
          <p:nvSpPr>
            <p:cNvPr id="12" name="Arrow: Pentagon 10">
              <a:extLst>
                <a:ext uri="{FF2B5EF4-FFF2-40B4-BE49-F238E27FC236}">
                  <a16:creationId xmlns:a16="http://schemas.microsoft.com/office/drawing/2014/main" id="{8DDE1EB6-415C-9E4C-A430-C45EF371A723}"/>
                </a:ext>
              </a:extLst>
            </p:cNvPr>
            <p:cNvSpPr/>
            <p:nvPr/>
          </p:nvSpPr>
          <p:spPr>
            <a:xfrm>
              <a:off x="5456232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3" name="Arrow: Pentagon 9">
              <a:extLst>
                <a:ext uri="{FF2B5EF4-FFF2-40B4-BE49-F238E27FC236}">
                  <a16:creationId xmlns:a16="http://schemas.microsoft.com/office/drawing/2014/main" id="{97356E4D-83F4-6748-94FE-74C703DD54BD}"/>
                </a:ext>
              </a:extLst>
            </p:cNvPr>
            <p:cNvSpPr/>
            <p:nvPr/>
          </p:nvSpPr>
          <p:spPr>
            <a:xfrm>
              <a:off x="3551357" y="216854"/>
              <a:ext cx="2023968" cy="162640"/>
            </a:xfrm>
            <a:prstGeom prst="homePlate">
              <a:avLst/>
            </a:prstGeom>
            <a:solidFill>
              <a:schemeClr val="accent4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/>
            </a:p>
          </p:txBody>
        </p:sp>
        <p:sp>
          <p:nvSpPr>
            <p:cNvPr id="14" name="Arrow: Pentagon 1">
              <a:extLst>
                <a:ext uri="{FF2B5EF4-FFF2-40B4-BE49-F238E27FC236}">
                  <a16:creationId xmlns:a16="http://schemas.microsoft.com/office/drawing/2014/main" id="{1D89CE2B-3559-0349-A00C-133749E8338C}"/>
                </a:ext>
              </a:extLst>
            </p:cNvPr>
            <p:cNvSpPr/>
            <p:nvPr/>
          </p:nvSpPr>
          <p:spPr>
            <a:xfrm>
              <a:off x="1689534" y="216854"/>
              <a:ext cx="2023968" cy="162640"/>
            </a:xfrm>
            <a:prstGeom prst="homePlate">
              <a:avLst/>
            </a:prstGeom>
            <a:solidFill>
              <a:schemeClr val="tx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27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4B593A-47D6-EE41-AFB2-D44DE52682B0}"/>
                </a:ext>
              </a:extLst>
            </p:cNvPr>
            <p:cNvSpPr txBox="1"/>
            <p:nvPr/>
          </p:nvSpPr>
          <p:spPr>
            <a:xfrm>
              <a:off x="1834061" y="203077"/>
              <a:ext cx="179728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POST-FIRE HAZARDS &amp; VARs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F6289A9-3AA0-4F4B-A16B-4EC13EC238DF}"/>
                </a:ext>
              </a:extLst>
            </p:cNvPr>
            <p:cNvSpPr txBox="1"/>
            <p:nvPr/>
          </p:nvSpPr>
          <p:spPr>
            <a:xfrm>
              <a:off x="4193461" y="193249"/>
              <a:ext cx="894797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latin typeface="Avenir Next LT Pro Light" panose="020B0304020202020204" pitchFamily="34" charset="0"/>
                </a:rPr>
                <a:t>MITIGATION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376488-78C0-DD49-96CF-EAF0C2FF493C}"/>
                </a:ext>
              </a:extLst>
            </p:cNvPr>
            <p:cNvSpPr txBox="1"/>
            <p:nvPr/>
          </p:nvSpPr>
          <p:spPr>
            <a:xfrm>
              <a:off x="5663428" y="199720"/>
              <a:ext cx="1702710" cy="23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55" dirty="0">
                  <a:solidFill>
                    <a:schemeClr val="bg1"/>
                  </a:solidFill>
                  <a:latin typeface="Avenir Next LT Pro Light" panose="020B0304020202020204" pitchFamily="34" charset="0"/>
                </a:rPr>
                <a:t>WARNING &amp; EVACUATION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570215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B2499C3D31F54EB37991486002F11B" ma:contentTypeVersion="16" ma:contentTypeDescription="Create a new document." ma:contentTypeScope="" ma:versionID="a906bf727bf7080cdf2c93c97ec529fc">
  <xsd:schema xmlns:xsd="http://www.w3.org/2001/XMLSchema" xmlns:xs="http://www.w3.org/2001/XMLSchema" xmlns:p="http://schemas.microsoft.com/office/2006/metadata/properties" xmlns:ns2="5db1f311-03e2-4fc9-97e7-34fe3ea2d132" xmlns:ns3="876216d2-2909-499f-ae3b-96cb387ab6ed" targetNamespace="http://schemas.microsoft.com/office/2006/metadata/properties" ma:root="true" ma:fieldsID="b6ed19e702c8c9382f48b102f06db9b2" ns2:_="" ns3:_="">
    <xsd:import namespace="5db1f311-03e2-4fc9-97e7-34fe3ea2d132"/>
    <xsd:import namespace="876216d2-2909-499f-ae3b-96cb387ab6e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1f311-03e2-4fc9-97e7-34fe3ea2d13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42462d5-bea6-43f0-8612-e8b58fb52dba}" ma:internalName="TaxCatchAll" ma:showField="CatchAllData" ma:web="5db1f311-03e2-4fc9-97e7-34fe3ea2d1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216d2-2909-499f-ae3b-96cb387ab6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f53dfcb-fbab-44e5-8308-a3f2a9fc9a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22E63B-519A-4869-8E59-2EDBB0DA5E3B}"/>
</file>

<file path=customXml/itemProps2.xml><?xml version="1.0" encoding="utf-8"?>
<ds:datastoreItem xmlns:ds="http://schemas.openxmlformats.org/officeDocument/2006/customXml" ds:itemID="{188AA959-B6E3-4930-BB8B-E963E989CBB5}"/>
</file>

<file path=docProps/app.xml><?xml version="1.0" encoding="utf-8"?>
<Properties xmlns="http://schemas.openxmlformats.org/officeDocument/2006/extended-properties" xmlns:vt="http://schemas.openxmlformats.org/officeDocument/2006/docPropsVTypes">
  <Template>{022AEA09-262F-4346-B751-64940BEBCCEC}tf10001057</Template>
  <TotalTime>2034</TotalTime>
  <Words>456</Words>
  <Application>Microsoft Office PowerPoint</Application>
  <PresentationFormat>On-screen Show (4:3)</PresentationFormat>
  <Paragraphs>107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Avenir Next LT Pro Light</vt:lpstr>
      <vt:lpstr>Calibri</vt:lpstr>
      <vt:lpstr>Trebuchet MS</vt:lpstr>
      <vt:lpstr>Wingdings 2</vt:lpstr>
      <vt:lpstr>Berlin</vt:lpstr>
      <vt:lpstr>POST-FIRE HYDROLOGIC HAZARDS &amp; MITIGATION STRATEGIES  for Communities in Colorado</vt:lpstr>
      <vt:lpstr>Post-fire Hydrologic Hazards &amp; Values at Risk</vt:lpstr>
      <vt:lpstr>PowerPoint Presentation</vt:lpstr>
      <vt:lpstr>Impacts to structures</vt:lpstr>
      <vt:lpstr>PowerPoint Presentation</vt:lpstr>
      <vt:lpstr>Risks to water infrastructure</vt:lpstr>
      <vt:lpstr>Mitigation Strategies</vt:lpstr>
      <vt:lpstr>How high are the risks and what are the consequences?</vt:lpstr>
      <vt:lpstr>Assess risks to VARs</vt:lpstr>
      <vt:lpstr>Debris retention – debris nets</vt:lpstr>
      <vt:lpstr>Warning &amp; Evacuation</vt:lpstr>
      <vt:lpstr>Install warning signs</vt:lpstr>
      <vt:lpstr>Determine thresholds for warning &amp; evacuation</vt:lpstr>
      <vt:lpstr>Resources for recovery - CWCB</vt:lpstr>
      <vt:lpstr>Questions, Answers, &amp;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Earles</dc:creator>
  <cp:lastModifiedBy>Greg Barlow</cp:lastModifiedBy>
  <cp:revision>79</cp:revision>
  <cp:lastPrinted>2021-03-07T23:51:29Z</cp:lastPrinted>
  <dcterms:created xsi:type="dcterms:W3CDTF">2021-03-03T15:52:45Z</dcterms:created>
  <dcterms:modified xsi:type="dcterms:W3CDTF">2021-05-24T18:04:37Z</dcterms:modified>
</cp:coreProperties>
</file>